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comment1.xml" ContentType="application/vnd.openxmlformats-officedocument.presentationml.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8" r:id="rId2"/>
    <p:sldId id="280" r:id="rId3"/>
    <p:sldId id="259" r:id="rId4"/>
    <p:sldId id="297" r:id="rId5"/>
    <p:sldId id="286" r:id="rId6"/>
    <p:sldId id="285" r:id="rId7"/>
    <p:sldId id="282" r:id="rId8"/>
    <p:sldId id="275" r:id="rId9"/>
    <p:sldId id="272" r:id="rId10"/>
    <p:sldId id="263" r:id="rId11"/>
    <p:sldId id="278" r:id="rId12"/>
    <p:sldId id="307" r:id="rId13"/>
    <p:sldId id="289" r:id="rId14"/>
    <p:sldId id="290" r:id="rId15"/>
    <p:sldId id="298" r:id="rId16"/>
    <p:sldId id="306" r:id="rId17"/>
    <p:sldId id="267" r:id="rId18"/>
    <p:sldId id="281" r:id="rId19"/>
    <p:sldId id="276" r:id="rId20"/>
  </p:sldIdLst>
  <p:sldSz cx="12192000" cy="6858000"/>
  <p:notesSz cx="6797675" cy="9926638"/>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nning Nørgaard Klausen" initials="HNK" lastIdx="1" clrIdx="0">
    <p:extLst>
      <p:ext uri="{19B8F6BF-5375-455C-9EA6-DF929625EA0E}">
        <p15:presenceInfo xmlns:p15="http://schemas.microsoft.com/office/powerpoint/2012/main" userId="S-1-5-21-3929866503-1651946015-2797045543-4064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7D31"/>
    <a:srgbClr val="C85C1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6" autoAdjust="0"/>
    <p:restoredTop sz="94601" autoAdjust="0"/>
  </p:normalViewPr>
  <p:slideViewPr>
    <p:cSldViewPr snapToGrid="0">
      <p:cViewPr varScale="1">
        <p:scale>
          <a:sx n="61" d="100"/>
          <a:sy n="61" d="100"/>
        </p:scale>
        <p:origin x="188" y="60"/>
      </p:cViewPr>
      <p:guideLst/>
    </p:cSldViewPr>
  </p:slideViewPr>
  <p:notesTextViewPr>
    <p:cViewPr>
      <p:scale>
        <a:sx n="3" d="2"/>
        <a:sy n="3" d="2"/>
      </p:scale>
      <p:origin x="0" y="0"/>
    </p:cViewPr>
  </p:notesTextViewPr>
  <p:sorterViewPr>
    <p:cViewPr>
      <p:scale>
        <a:sx n="100" d="100"/>
        <a:sy n="100" d="100"/>
      </p:scale>
      <p:origin x="0" y="-6340"/>
    </p:cViewPr>
  </p:sorterViewPr>
  <p:notesViewPr>
    <p:cSldViewPr snapToGrid="0">
      <p:cViewPr>
        <p:scale>
          <a:sx n="120" d="100"/>
          <a:sy n="120" d="100"/>
        </p:scale>
        <p:origin x="304" y="-316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4"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rina Skovsgaard Nielsen" userId="aeb058f5-f58a-444c-a683-a30b658e3901" providerId="ADAL" clId="{4D123796-EDE2-46CE-8962-ED64DE428385}"/>
    <pc:docChg chg="modSld">
      <pc:chgData name="Karina Skovsgaard Nielsen" userId="aeb058f5-f58a-444c-a683-a30b658e3901" providerId="ADAL" clId="{4D123796-EDE2-46CE-8962-ED64DE428385}" dt="2020-11-02T11:53:18.755" v="1" actId="20577"/>
      <pc:docMkLst>
        <pc:docMk/>
      </pc:docMkLst>
      <pc:sldChg chg="modSp mod">
        <pc:chgData name="Karina Skovsgaard Nielsen" userId="aeb058f5-f58a-444c-a683-a30b658e3901" providerId="ADAL" clId="{4D123796-EDE2-46CE-8962-ED64DE428385}" dt="2020-11-02T11:53:18.755" v="1" actId="20577"/>
        <pc:sldMkLst>
          <pc:docMk/>
          <pc:sldMk cId="3186868412" sldId="266"/>
        </pc:sldMkLst>
        <pc:spChg chg="mod">
          <ac:chgData name="Karina Skovsgaard Nielsen" userId="aeb058f5-f58a-444c-a683-a30b658e3901" providerId="ADAL" clId="{4D123796-EDE2-46CE-8962-ED64DE428385}" dt="2020-11-02T11:53:18.755" v="1" actId="20577"/>
          <ac:spMkLst>
            <pc:docMk/>
            <pc:sldMk cId="3186868412" sldId="266"/>
            <ac:spMk id="3" creationId="{CAA0FCAB-38F3-4852-B7F6-4F75C2903F4D}"/>
          </ac:spMkLst>
        </pc:spChg>
      </pc:sldChg>
    </pc:docChg>
  </pc:docChgLst>
  <pc:docChgLst>
    <pc:chgData name="Karina Skovsgaard Nielsen" userId="aeb058f5-f58a-444c-a683-a30b658e3901" providerId="ADAL" clId="{F61503ED-0FC3-4844-88D8-1116CFDCDC43}"/>
    <pc:docChg chg="custSel addSld delSld modSld">
      <pc:chgData name="Karina Skovsgaard Nielsen" userId="aeb058f5-f58a-444c-a683-a30b658e3901" providerId="ADAL" clId="{F61503ED-0FC3-4844-88D8-1116CFDCDC43}" dt="2020-05-25T12:00:03.034" v="930" actId="27636"/>
      <pc:docMkLst>
        <pc:docMk/>
      </pc:docMkLst>
      <pc:sldChg chg="del">
        <pc:chgData name="Karina Skovsgaard Nielsen" userId="aeb058f5-f58a-444c-a683-a30b658e3901" providerId="ADAL" clId="{F61503ED-0FC3-4844-88D8-1116CFDCDC43}" dt="2020-05-20T12:13:24.135" v="1" actId="47"/>
        <pc:sldMkLst>
          <pc:docMk/>
          <pc:sldMk cId="1958362520" sldId="277"/>
        </pc:sldMkLst>
      </pc:sldChg>
      <pc:sldChg chg="modSp new mod">
        <pc:chgData name="Karina Skovsgaard Nielsen" userId="aeb058f5-f58a-444c-a683-a30b658e3901" providerId="ADAL" clId="{F61503ED-0FC3-4844-88D8-1116CFDCDC43}" dt="2020-05-20T12:21:29.723" v="506" actId="20577"/>
        <pc:sldMkLst>
          <pc:docMk/>
          <pc:sldMk cId="3917358749" sldId="279"/>
        </pc:sldMkLst>
        <pc:spChg chg="mod">
          <ac:chgData name="Karina Skovsgaard Nielsen" userId="aeb058f5-f58a-444c-a683-a30b658e3901" providerId="ADAL" clId="{F61503ED-0FC3-4844-88D8-1116CFDCDC43}" dt="2020-05-20T12:14:14.987" v="120" actId="20577"/>
          <ac:spMkLst>
            <pc:docMk/>
            <pc:sldMk cId="3917358749" sldId="279"/>
            <ac:spMk id="2" creationId="{245370A9-1E74-428A-8162-C48103BB8612}"/>
          </ac:spMkLst>
        </pc:spChg>
        <pc:spChg chg="mod">
          <ac:chgData name="Karina Skovsgaard Nielsen" userId="aeb058f5-f58a-444c-a683-a30b658e3901" providerId="ADAL" clId="{F61503ED-0FC3-4844-88D8-1116CFDCDC43}" dt="2020-05-20T12:21:29.723" v="506" actId="20577"/>
          <ac:spMkLst>
            <pc:docMk/>
            <pc:sldMk cId="3917358749" sldId="279"/>
            <ac:spMk id="3" creationId="{EDBA232F-A9FB-456A-B104-53DD9E420257}"/>
          </ac:spMkLst>
        </pc:spChg>
      </pc:sldChg>
      <pc:sldChg chg="modSp mod">
        <pc:chgData name="Karina Skovsgaard Nielsen" userId="aeb058f5-f58a-444c-a683-a30b658e3901" providerId="ADAL" clId="{F61503ED-0FC3-4844-88D8-1116CFDCDC43}" dt="2020-05-25T12:00:03.034" v="930" actId="27636"/>
        <pc:sldMkLst>
          <pc:docMk/>
          <pc:sldMk cId="2369699738" sldId="280"/>
        </pc:sldMkLst>
        <pc:spChg chg="mod">
          <ac:chgData name="Karina Skovsgaard Nielsen" userId="aeb058f5-f58a-444c-a683-a30b658e3901" providerId="ADAL" clId="{F61503ED-0FC3-4844-88D8-1116CFDCDC43}" dt="2020-05-25T12:00:03.034" v="930" actId="27636"/>
          <ac:spMkLst>
            <pc:docMk/>
            <pc:sldMk cId="2369699738" sldId="280"/>
            <ac:spMk id="4" creationId="{1C19BC2C-839E-4A9B-A6C3-8388CC1BE18F}"/>
          </ac:spMkLst>
        </pc:spChg>
      </pc:sldChg>
    </pc:docChg>
  </pc:docChgLst>
  <pc:docChgLst>
    <pc:chgData name="Karina Skovsgaard Nielsen" userId="aeb058f5-f58a-444c-a683-a30b658e3901" providerId="ADAL" clId="{0C6ABAF5-E3F0-42EF-8535-8C6D59B6DB18}"/>
    <pc:docChg chg="custSel modSld">
      <pc:chgData name="Karina Skovsgaard Nielsen" userId="aeb058f5-f58a-444c-a683-a30b658e3901" providerId="ADAL" clId="{0C6ABAF5-E3F0-42EF-8535-8C6D59B6DB18}" dt="2020-10-01T08:52:05.199" v="121" actId="6549"/>
      <pc:docMkLst>
        <pc:docMk/>
      </pc:docMkLst>
      <pc:sldChg chg="modSp mod">
        <pc:chgData name="Karina Skovsgaard Nielsen" userId="aeb058f5-f58a-444c-a683-a30b658e3901" providerId="ADAL" clId="{0C6ABAF5-E3F0-42EF-8535-8C6D59B6DB18}" dt="2020-10-01T08:52:05.199" v="121" actId="6549"/>
        <pc:sldMkLst>
          <pc:docMk/>
          <pc:sldMk cId="806939873" sldId="270"/>
        </pc:sldMkLst>
        <pc:spChg chg="mod">
          <ac:chgData name="Karina Skovsgaard Nielsen" userId="aeb058f5-f58a-444c-a683-a30b658e3901" providerId="ADAL" clId="{0C6ABAF5-E3F0-42EF-8535-8C6D59B6DB18}" dt="2020-10-01T08:52:05.199" v="121" actId="6549"/>
          <ac:spMkLst>
            <pc:docMk/>
            <pc:sldMk cId="806939873" sldId="270"/>
            <ac:spMk id="3" creationId="{A1643509-CD54-4B8E-B7C6-D3D645202E33}"/>
          </ac:spMkLst>
        </pc:sp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22-07-13T14:55:44.353" idx="1">
    <p:pos x="7680" y="0"/>
    <p:text/>
    <p:extLst>
      <p:ext uri="{C676402C-5697-4E1C-873F-D02D1690AC5C}">
        <p15:threadingInfo xmlns:p15="http://schemas.microsoft.com/office/powerpoint/2012/main" timeZoneBias="-1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4B8A793E-8D94-40FE-920C-A944AC775F40}" type="datetimeFigureOut">
              <a:rPr lang="da-DK" smtClean="0"/>
              <a:t>13-07-2022</a:t>
            </a:fld>
            <a:endParaRPr lang="da-DK"/>
          </a:p>
        </p:txBody>
      </p:sp>
      <p:sp>
        <p:nvSpPr>
          <p:cNvPr id="4" name="Pladsholder til slidebillede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203A9780-3977-4C35-BDD4-CDB4C2E4C5E1}" type="slidenum">
              <a:rPr lang="da-DK" smtClean="0"/>
              <a:t>‹nr.›</a:t>
            </a:fld>
            <a:endParaRPr lang="da-DK"/>
          </a:p>
        </p:txBody>
      </p:sp>
    </p:spTree>
    <p:extLst>
      <p:ext uri="{BB962C8B-B14F-4D97-AF65-F5344CB8AC3E}">
        <p14:creationId xmlns:p14="http://schemas.microsoft.com/office/powerpoint/2010/main" val="9225475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203A9780-3977-4C35-BDD4-CDB4C2E4C5E1}" type="slidenum">
              <a:rPr lang="da-DK" smtClean="0"/>
              <a:t>1</a:t>
            </a:fld>
            <a:endParaRPr lang="da-DK"/>
          </a:p>
        </p:txBody>
      </p:sp>
    </p:spTree>
    <p:extLst>
      <p:ext uri="{BB962C8B-B14F-4D97-AF65-F5344CB8AC3E}">
        <p14:creationId xmlns:p14="http://schemas.microsoft.com/office/powerpoint/2010/main" val="37176458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203A9780-3977-4C35-BDD4-CDB4C2E4C5E1}" type="slidenum">
              <a:rPr lang="da-DK" smtClean="0"/>
              <a:t>10</a:t>
            </a:fld>
            <a:endParaRPr lang="da-DK"/>
          </a:p>
        </p:txBody>
      </p:sp>
    </p:spTree>
    <p:extLst>
      <p:ext uri="{BB962C8B-B14F-4D97-AF65-F5344CB8AC3E}">
        <p14:creationId xmlns:p14="http://schemas.microsoft.com/office/powerpoint/2010/main" val="35609174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203A9780-3977-4C35-BDD4-CDB4C2E4C5E1}" type="slidenum">
              <a:rPr lang="da-DK" smtClean="0"/>
              <a:t>11</a:t>
            </a:fld>
            <a:endParaRPr lang="da-DK"/>
          </a:p>
        </p:txBody>
      </p:sp>
    </p:spTree>
    <p:extLst>
      <p:ext uri="{BB962C8B-B14F-4D97-AF65-F5344CB8AC3E}">
        <p14:creationId xmlns:p14="http://schemas.microsoft.com/office/powerpoint/2010/main" val="12293481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203A9780-3977-4C35-BDD4-CDB4C2E4C5E1}" type="slidenum">
              <a:rPr lang="da-DK" smtClean="0"/>
              <a:t>12</a:t>
            </a:fld>
            <a:endParaRPr lang="da-DK"/>
          </a:p>
        </p:txBody>
      </p:sp>
      <p:pic>
        <p:nvPicPr>
          <p:cNvPr id="5" name="image210.jpeg"/>
          <p:cNvPicPr/>
          <p:nvPr/>
        </p:nvPicPr>
        <p:blipFill>
          <a:blip r:embed="rId3" cstate="print"/>
          <a:stretch>
            <a:fillRect/>
          </a:stretch>
        </p:blipFill>
        <p:spPr>
          <a:xfrm>
            <a:off x="1422325" y="5605153"/>
            <a:ext cx="3577187" cy="2488516"/>
          </a:xfrm>
          <a:prstGeom prst="rect">
            <a:avLst/>
          </a:prstGeom>
        </p:spPr>
      </p:pic>
    </p:spTree>
    <p:extLst>
      <p:ext uri="{BB962C8B-B14F-4D97-AF65-F5344CB8AC3E}">
        <p14:creationId xmlns:p14="http://schemas.microsoft.com/office/powerpoint/2010/main" val="12651174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203A9780-3977-4C35-BDD4-CDB4C2E4C5E1}" type="slidenum">
              <a:rPr lang="da-DK" smtClean="0"/>
              <a:t>13</a:t>
            </a:fld>
            <a:endParaRPr lang="da-DK"/>
          </a:p>
        </p:txBody>
      </p:sp>
    </p:spTree>
    <p:extLst>
      <p:ext uri="{BB962C8B-B14F-4D97-AF65-F5344CB8AC3E}">
        <p14:creationId xmlns:p14="http://schemas.microsoft.com/office/powerpoint/2010/main" val="21026844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203A9780-3977-4C35-BDD4-CDB4C2E4C5E1}" type="slidenum">
              <a:rPr lang="da-DK" smtClean="0"/>
              <a:t>14</a:t>
            </a:fld>
            <a:endParaRPr lang="da-DK"/>
          </a:p>
        </p:txBody>
      </p:sp>
    </p:spTree>
    <p:extLst>
      <p:ext uri="{BB962C8B-B14F-4D97-AF65-F5344CB8AC3E}">
        <p14:creationId xmlns:p14="http://schemas.microsoft.com/office/powerpoint/2010/main" val="12057548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203A9780-3977-4C35-BDD4-CDB4C2E4C5E1}" type="slidenum">
              <a:rPr lang="da-DK" smtClean="0"/>
              <a:t>15</a:t>
            </a:fld>
            <a:endParaRPr lang="da-DK"/>
          </a:p>
        </p:txBody>
      </p:sp>
    </p:spTree>
    <p:extLst>
      <p:ext uri="{BB962C8B-B14F-4D97-AF65-F5344CB8AC3E}">
        <p14:creationId xmlns:p14="http://schemas.microsoft.com/office/powerpoint/2010/main" val="35371169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203A9780-3977-4C35-BDD4-CDB4C2E4C5E1}" type="slidenum">
              <a:rPr lang="da-DK" smtClean="0"/>
              <a:t>16</a:t>
            </a:fld>
            <a:endParaRPr lang="da-DK"/>
          </a:p>
        </p:txBody>
      </p:sp>
    </p:spTree>
    <p:extLst>
      <p:ext uri="{BB962C8B-B14F-4D97-AF65-F5344CB8AC3E}">
        <p14:creationId xmlns:p14="http://schemas.microsoft.com/office/powerpoint/2010/main" val="18975547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203A9780-3977-4C35-BDD4-CDB4C2E4C5E1}" type="slidenum">
              <a:rPr lang="da-DK" smtClean="0"/>
              <a:t>17</a:t>
            </a:fld>
            <a:endParaRPr lang="da-DK"/>
          </a:p>
        </p:txBody>
      </p:sp>
    </p:spTree>
    <p:extLst>
      <p:ext uri="{BB962C8B-B14F-4D97-AF65-F5344CB8AC3E}">
        <p14:creationId xmlns:p14="http://schemas.microsoft.com/office/powerpoint/2010/main" val="21511300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203A9780-3977-4C35-BDD4-CDB4C2E4C5E1}" type="slidenum">
              <a:rPr lang="da-DK" smtClean="0"/>
              <a:t>18</a:t>
            </a:fld>
            <a:endParaRPr lang="da-DK"/>
          </a:p>
        </p:txBody>
      </p:sp>
    </p:spTree>
    <p:extLst>
      <p:ext uri="{BB962C8B-B14F-4D97-AF65-F5344CB8AC3E}">
        <p14:creationId xmlns:p14="http://schemas.microsoft.com/office/powerpoint/2010/main" val="21475444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203A9780-3977-4C35-BDD4-CDB4C2E4C5E1}" type="slidenum">
              <a:rPr lang="da-DK" smtClean="0"/>
              <a:t>19</a:t>
            </a:fld>
            <a:endParaRPr lang="da-DK"/>
          </a:p>
        </p:txBody>
      </p:sp>
    </p:spTree>
    <p:extLst>
      <p:ext uri="{BB962C8B-B14F-4D97-AF65-F5344CB8AC3E}">
        <p14:creationId xmlns:p14="http://schemas.microsoft.com/office/powerpoint/2010/main" val="4192132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203A9780-3977-4C35-BDD4-CDB4C2E4C5E1}" type="slidenum">
              <a:rPr lang="da-DK" smtClean="0"/>
              <a:t>2</a:t>
            </a:fld>
            <a:endParaRPr lang="da-DK"/>
          </a:p>
        </p:txBody>
      </p:sp>
    </p:spTree>
    <p:extLst>
      <p:ext uri="{BB962C8B-B14F-4D97-AF65-F5344CB8AC3E}">
        <p14:creationId xmlns:p14="http://schemas.microsoft.com/office/powerpoint/2010/main" val="3937272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203A9780-3977-4C35-BDD4-CDB4C2E4C5E1}" type="slidenum">
              <a:rPr lang="da-DK" smtClean="0"/>
              <a:t>3</a:t>
            </a:fld>
            <a:endParaRPr lang="da-DK"/>
          </a:p>
        </p:txBody>
      </p:sp>
    </p:spTree>
    <p:extLst>
      <p:ext uri="{BB962C8B-B14F-4D97-AF65-F5344CB8AC3E}">
        <p14:creationId xmlns:p14="http://schemas.microsoft.com/office/powerpoint/2010/main" val="28993571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https://www.bolius.dk/saa-mange-bor-der-i-din-by-46637#map=532303&amp;geo=Ringk%C3%B8bing-Skjern</a:t>
            </a:r>
            <a:endParaRPr lang="da-DK" dirty="0"/>
          </a:p>
        </p:txBody>
      </p:sp>
      <p:sp>
        <p:nvSpPr>
          <p:cNvPr id="4" name="Pladsholder til slidenummer 3"/>
          <p:cNvSpPr>
            <a:spLocks noGrp="1"/>
          </p:cNvSpPr>
          <p:nvPr>
            <p:ph type="sldNum" sz="quarter" idx="10"/>
          </p:nvPr>
        </p:nvSpPr>
        <p:spPr/>
        <p:txBody>
          <a:bodyPr/>
          <a:lstStyle/>
          <a:p>
            <a:fld id="{203A9780-3977-4C35-BDD4-CDB4C2E4C5E1}" type="slidenum">
              <a:rPr lang="da-DK" smtClean="0"/>
              <a:t>4</a:t>
            </a:fld>
            <a:endParaRPr lang="da-DK"/>
          </a:p>
        </p:txBody>
      </p:sp>
    </p:spTree>
    <p:extLst>
      <p:ext uri="{BB962C8B-B14F-4D97-AF65-F5344CB8AC3E}">
        <p14:creationId xmlns:p14="http://schemas.microsoft.com/office/powerpoint/2010/main" val="2120376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203A9780-3977-4C35-BDD4-CDB4C2E4C5E1}" type="slidenum">
              <a:rPr lang="da-DK" smtClean="0"/>
              <a:t>5</a:t>
            </a:fld>
            <a:endParaRPr lang="da-DK"/>
          </a:p>
        </p:txBody>
      </p:sp>
    </p:spTree>
    <p:extLst>
      <p:ext uri="{BB962C8B-B14F-4D97-AF65-F5344CB8AC3E}">
        <p14:creationId xmlns:p14="http://schemas.microsoft.com/office/powerpoint/2010/main" val="7963631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203A9780-3977-4C35-BDD4-CDB4C2E4C5E1}" type="slidenum">
              <a:rPr lang="da-DK" smtClean="0"/>
              <a:t>6</a:t>
            </a:fld>
            <a:endParaRPr lang="da-DK"/>
          </a:p>
        </p:txBody>
      </p:sp>
    </p:spTree>
    <p:extLst>
      <p:ext uri="{BB962C8B-B14F-4D97-AF65-F5344CB8AC3E}">
        <p14:creationId xmlns:p14="http://schemas.microsoft.com/office/powerpoint/2010/main" val="39524555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203A9780-3977-4C35-BDD4-CDB4C2E4C5E1}" type="slidenum">
              <a:rPr lang="da-DK" smtClean="0"/>
              <a:t>7</a:t>
            </a:fld>
            <a:endParaRPr lang="da-DK"/>
          </a:p>
        </p:txBody>
      </p:sp>
    </p:spTree>
    <p:extLst>
      <p:ext uri="{BB962C8B-B14F-4D97-AF65-F5344CB8AC3E}">
        <p14:creationId xmlns:p14="http://schemas.microsoft.com/office/powerpoint/2010/main" val="28396535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203A9780-3977-4C35-BDD4-CDB4C2E4C5E1}" type="slidenum">
              <a:rPr lang="da-DK" smtClean="0"/>
              <a:t>8</a:t>
            </a:fld>
            <a:endParaRPr lang="da-DK"/>
          </a:p>
        </p:txBody>
      </p:sp>
    </p:spTree>
    <p:extLst>
      <p:ext uri="{BB962C8B-B14F-4D97-AF65-F5344CB8AC3E}">
        <p14:creationId xmlns:p14="http://schemas.microsoft.com/office/powerpoint/2010/main" val="25268840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203A9780-3977-4C35-BDD4-CDB4C2E4C5E1}" type="slidenum">
              <a:rPr lang="da-DK" smtClean="0"/>
              <a:t>9</a:t>
            </a:fld>
            <a:endParaRPr lang="da-DK"/>
          </a:p>
        </p:txBody>
      </p:sp>
    </p:spTree>
    <p:extLst>
      <p:ext uri="{BB962C8B-B14F-4D97-AF65-F5344CB8AC3E}">
        <p14:creationId xmlns:p14="http://schemas.microsoft.com/office/powerpoint/2010/main" val="7138216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9430E7-017E-491F-BF36-F3FAAE21FA7B}"/>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C2EBC5E9-6E0D-4C78-BDCF-C7220E2B81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B5EDE5C5-DEDB-4EC0-9DEA-63E8D8352E7A}"/>
              </a:ext>
            </a:extLst>
          </p:cNvPr>
          <p:cNvSpPr>
            <a:spLocks noGrp="1"/>
          </p:cNvSpPr>
          <p:nvPr>
            <p:ph type="dt" sz="half" idx="10"/>
          </p:nvPr>
        </p:nvSpPr>
        <p:spPr/>
        <p:txBody>
          <a:bodyPr/>
          <a:lstStyle/>
          <a:p>
            <a:fld id="{D50C251C-098D-44C5-887F-4A105B980A02}" type="datetimeFigureOut">
              <a:rPr lang="da-DK" smtClean="0"/>
              <a:t>13-07-2022</a:t>
            </a:fld>
            <a:endParaRPr lang="da-DK"/>
          </a:p>
        </p:txBody>
      </p:sp>
      <p:sp>
        <p:nvSpPr>
          <p:cNvPr id="5" name="Pladsholder til sidefod 4">
            <a:extLst>
              <a:ext uri="{FF2B5EF4-FFF2-40B4-BE49-F238E27FC236}">
                <a16:creationId xmlns:a16="http://schemas.microsoft.com/office/drawing/2014/main" id="{95962A4F-C3AC-47A4-A725-BFB3DD791FBE}"/>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311DDB99-1402-4EFF-B820-F129C831934B}"/>
              </a:ext>
            </a:extLst>
          </p:cNvPr>
          <p:cNvSpPr>
            <a:spLocks noGrp="1"/>
          </p:cNvSpPr>
          <p:nvPr>
            <p:ph type="sldNum" sz="quarter" idx="12"/>
          </p:nvPr>
        </p:nvSpPr>
        <p:spPr/>
        <p:txBody>
          <a:bodyPr/>
          <a:lstStyle/>
          <a:p>
            <a:fld id="{EEEE4316-E095-4C34-937C-D010EFF79AA4}" type="slidenum">
              <a:rPr lang="da-DK" smtClean="0"/>
              <a:t>‹nr.›</a:t>
            </a:fld>
            <a:endParaRPr lang="da-DK"/>
          </a:p>
        </p:txBody>
      </p:sp>
    </p:spTree>
    <p:extLst>
      <p:ext uri="{BB962C8B-B14F-4D97-AF65-F5344CB8AC3E}">
        <p14:creationId xmlns:p14="http://schemas.microsoft.com/office/powerpoint/2010/main" val="3540281185"/>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F5236B-D11E-421D-AC52-638823F29854}"/>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DA34BF47-1A68-4DB5-BD20-1E4DA29DDACC}"/>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B1E9A89F-F193-4FC9-88F1-4756B7D3F0DA}"/>
              </a:ext>
            </a:extLst>
          </p:cNvPr>
          <p:cNvSpPr>
            <a:spLocks noGrp="1"/>
          </p:cNvSpPr>
          <p:nvPr>
            <p:ph type="dt" sz="half" idx="10"/>
          </p:nvPr>
        </p:nvSpPr>
        <p:spPr/>
        <p:txBody>
          <a:bodyPr/>
          <a:lstStyle/>
          <a:p>
            <a:fld id="{D50C251C-098D-44C5-887F-4A105B980A02}" type="datetimeFigureOut">
              <a:rPr lang="da-DK" smtClean="0"/>
              <a:t>13-07-2022</a:t>
            </a:fld>
            <a:endParaRPr lang="da-DK"/>
          </a:p>
        </p:txBody>
      </p:sp>
      <p:sp>
        <p:nvSpPr>
          <p:cNvPr id="5" name="Pladsholder til sidefod 4">
            <a:extLst>
              <a:ext uri="{FF2B5EF4-FFF2-40B4-BE49-F238E27FC236}">
                <a16:creationId xmlns:a16="http://schemas.microsoft.com/office/drawing/2014/main" id="{1F21E5F6-E36F-474B-9142-D92E7BCE3948}"/>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4C79B448-A857-4D07-90CB-65CA03A8AF6D}"/>
              </a:ext>
            </a:extLst>
          </p:cNvPr>
          <p:cNvSpPr>
            <a:spLocks noGrp="1"/>
          </p:cNvSpPr>
          <p:nvPr>
            <p:ph type="sldNum" sz="quarter" idx="12"/>
          </p:nvPr>
        </p:nvSpPr>
        <p:spPr/>
        <p:txBody>
          <a:bodyPr/>
          <a:lstStyle/>
          <a:p>
            <a:fld id="{EEEE4316-E095-4C34-937C-D010EFF79AA4}" type="slidenum">
              <a:rPr lang="da-DK" smtClean="0"/>
              <a:t>‹nr.›</a:t>
            </a:fld>
            <a:endParaRPr lang="da-DK"/>
          </a:p>
        </p:txBody>
      </p:sp>
    </p:spTree>
    <p:extLst>
      <p:ext uri="{BB962C8B-B14F-4D97-AF65-F5344CB8AC3E}">
        <p14:creationId xmlns:p14="http://schemas.microsoft.com/office/powerpoint/2010/main" val="3792429653"/>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FA19D45C-C8E4-42E5-92B3-1EC24746FB23}"/>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FE3B2990-F459-4AB2-9A9F-DFB72DB61EA6}"/>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BE2C5C4E-FBFC-4C62-B076-A45278394EBE}"/>
              </a:ext>
            </a:extLst>
          </p:cNvPr>
          <p:cNvSpPr>
            <a:spLocks noGrp="1"/>
          </p:cNvSpPr>
          <p:nvPr>
            <p:ph type="dt" sz="half" idx="10"/>
          </p:nvPr>
        </p:nvSpPr>
        <p:spPr/>
        <p:txBody>
          <a:bodyPr/>
          <a:lstStyle/>
          <a:p>
            <a:fld id="{D50C251C-098D-44C5-887F-4A105B980A02}" type="datetimeFigureOut">
              <a:rPr lang="da-DK" smtClean="0"/>
              <a:t>13-07-2022</a:t>
            </a:fld>
            <a:endParaRPr lang="da-DK"/>
          </a:p>
        </p:txBody>
      </p:sp>
      <p:sp>
        <p:nvSpPr>
          <p:cNvPr id="5" name="Pladsholder til sidefod 4">
            <a:extLst>
              <a:ext uri="{FF2B5EF4-FFF2-40B4-BE49-F238E27FC236}">
                <a16:creationId xmlns:a16="http://schemas.microsoft.com/office/drawing/2014/main" id="{8BD1369E-91D3-4E73-BCD8-C304F490FABA}"/>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567901D6-A73B-494C-ADD5-56BFF3F0410D}"/>
              </a:ext>
            </a:extLst>
          </p:cNvPr>
          <p:cNvSpPr>
            <a:spLocks noGrp="1"/>
          </p:cNvSpPr>
          <p:nvPr>
            <p:ph type="sldNum" sz="quarter" idx="12"/>
          </p:nvPr>
        </p:nvSpPr>
        <p:spPr/>
        <p:txBody>
          <a:bodyPr/>
          <a:lstStyle/>
          <a:p>
            <a:fld id="{EEEE4316-E095-4C34-937C-D010EFF79AA4}" type="slidenum">
              <a:rPr lang="da-DK" smtClean="0"/>
              <a:t>‹nr.›</a:t>
            </a:fld>
            <a:endParaRPr lang="da-DK"/>
          </a:p>
        </p:txBody>
      </p:sp>
    </p:spTree>
    <p:extLst>
      <p:ext uri="{BB962C8B-B14F-4D97-AF65-F5344CB8AC3E}">
        <p14:creationId xmlns:p14="http://schemas.microsoft.com/office/powerpoint/2010/main" val="2865300621"/>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A1E6CB-1EE1-4B6D-9AA0-60B70146CD3D}"/>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3DD07B85-0AEE-4658-B388-1DD65975A373}"/>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CDC8FCF7-2BEA-4954-B70E-052DD5684703}"/>
              </a:ext>
            </a:extLst>
          </p:cNvPr>
          <p:cNvSpPr>
            <a:spLocks noGrp="1"/>
          </p:cNvSpPr>
          <p:nvPr>
            <p:ph type="dt" sz="half" idx="10"/>
          </p:nvPr>
        </p:nvSpPr>
        <p:spPr/>
        <p:txBody>
          <a:bodyPr/>
          <a:lstStyle/>
          <a:p>
            <a:fld id="{D50C251C-098D-44C5-887F-4A105B980A02}" type="datetimeFigureOut">
              <a:rPr lang="da-DK" smtClean="0"/>
              <a:t>13-07-2022</a:t>
            </a:fld>
            <a:endParaRPr lang="da-DK"/>
          </a:p>
        </p:txBody>
      </p:sp>
      <p:sp>
        <p:nvSpPr>
          <p:cNvPr id="5" name="Pladsholder til sidefod 4">
            <a:extLst>
              <a:ext uri="{FF2B5EF4-FFF2-40B4-BE49-F238E27FC236}">
                <a16:creationId xmlns:a16="http://schemas.microsoft.com/office/drawing/2014/main" id="{1D983DCA-15AD-438B-9B9E-23DFDD434217}"/>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75891295-1771-4557-A08D-04493D339DB6}"/>
              </a:ext>
            </a:extLst>
          </p:cNvPr>
          <p:cNvSpPr>
            <a:spLocks noGrp="1"/>
          </p:cNvSpPr>
          <p:nvPr>
            <p:ph type="sldNum" sz="quarter" idx="12"/>
          </p:nvPr>
        </p:nvSpPr>
        <p:spPr/>
        <p:txBody>
          <a:bodyPr/>
          <a:lstStyle/>
          <a:p>
            <a:fld id="{EEEE4316-E095-4C34-937C-D010EFF79AA4}" type="slidenum">
              <a:rPr lang="da-DK" smtClean="0"/>
              <a:t>‹nr.›</a:t>
            </a:fld>
            <a:endParaRPr lang="da-DK"/>
          </a:p>
        </p:txBody>
      </p:sp>
    </p:spTree>
    <p:extLst>
      <p:ext uri="{BB962C8B-B14F-4D97-AF65-F5344CB8AC3E}">
        <p14:creationId xmlns:p14="http://schemas.microsoft.com/office/powerpoint/2010/main" val="927763973"/>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D7F863-B780-461B-83EC-6B9DCE3C9FEA}"/>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9FFDBE87-B1C2-4EBF-A2A7-41B4B2F2801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CAF9E85A-A61C-4C8C-A2C8-B01EC22030C3}"/>
              </a:ext>
            </a:extLst>
          </p:cNvPr>
          <p:cNvSpPr>
            <a:spLocks noGrp="1"/>
          </p:cNvSpPr>
          <p:nvPr>
            <p:ph type="dt" sz="half" idx="10"/>
          </p:nvPr>
        </p:nvSpPr>
        <p:spPr/>
        <p:txBody>
          <a:bodyPr/>
          <a:lstStyle/>
          <a:p>
            <a:fld id="{D50C251C-098D-44C5-887F-4A105B980A02}" type="datetimeFigureOut">
              <a:rPr lang="da-DK" smtClean="0"/>
              <a:t>13-07-2022</a:t>
            </a:fld>
            <a:endParaRPr lang="da-DK"/>
          </a:p>
        </p:txBody>
      </p:sp>
      <p:sp>
        <p:nvSpPr>
          <p:cNvPr id="5" name="Pladsholder til sidefod 4">
            <a:extLst>
              <a:ext uri="{FF2B5EF4-FFF2-40B4-BE49-F238E27FC236}">
                <a16:creationId xmlns:a16="http://schemas.microsoft.com/office/drawing/2014/main" id="{84C4A685-26FD-41A7-ADBF-D2523549FC4F}"/>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6038C47F-BB6F-4654-805C-7E0011A7566A}"/>
              </a:ext>
            </a:extLst>
          </p:cNvPr>
          <p:cNvSpPr>
            <a:spLocks noGrp="1"/>
          </p:cNvSpPr>
          <p:nvPr>
            <p:ph type="sldNum" sz="quarter" idx="12"/>
          </p:nvPr>
        </p:nvSpPr>
        <p:spPr/>
        <p:txBody>
          <a:bodyPr/>
          <a:lstStyle/>
          <a:p>
            <a:fld id="{EEEE4316-E095-4C34-937C-D010EFF79AA4}" type="slidenum">
              <a:rPr lang="da-DK" smtClean="0"/>
              <a:t>‹nr.›</a:t>
            </a:fld>
            <a:endParaRPr lang="da-DK"/>
          </a:p>
        </p:txBody>
      </p:sp>
    </p:spTree>
    <p:extLst>
      <p:ext uri="{BB962C8B-B14F-4D97-AF65-F5344CB8AC3E}">
        <p14:creationId xmlns:p14="http://schemas.microsoft.com/office/powerpoint/2010/main" val="3042634129"/>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67191E-2488-4027-9794-322EF6D22E71}"/>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6B3F4BB9-75A3-4B7C-BAA3-4EF4890D8398}"/>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6D37409E-235B-45F6-9952-6EED06F4BD75}"/>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377C41FF-E17C-4918-ABD8-F7FF1CBFEFF1}"/>
              </a:ext>
            </a:extLst>
          </p:cNvPr>
          <p:cNvSpPr>
            <a:spLocks noGrp="1"/>
          </p:cNvSpPr>
          <p:nvPr>
            <p:ph type="dt" sz="half" idx="10"/>
          </p:nvPr>
        </p:nvSpPr>
        <p:spPr/>
        <p:txBody>
          <a:bodyPr/>
          <a:lstStyle/>
          <a:p>
            <a:fld id="{D50C251C-098D-44C5-887F-4A105B980A02}" type="datetimeFigureOut">
              <a:rPr lang="da-DK" smtClean="0"/>
              <a:t>13-07-2022</a:t>
            </a:fld>
            <a:endParaRPr lang="da-DK"/>
          </a:p>
        </p:txBody>
      </p:sp>
      <p:sp>
        <p:nvSpPr>
          <p:cNvPr id="6" name="Pladsholder til sidefod 5">
            <a:extLst>
              <a:ext uri="{FF2B5EF4-FFF2-40B4-BE49-F238E27FC236}">
                <a16:creationId xmlns:a16="http://schemas.microsoft.com/office/drawing/2014/main" id="{A4B5CC46-B38F-41A9-8B2E-53BC6CAE47F3}"/>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3ACB51BE-0E08-4225-9041-C3211AA8E6CD}"/>
              </a:ext>
            </a:extLst>
          </p:cNvPr>
          <p:cNvSpPr>
            <a:spLocks noGrp="1"/>
          </p:cNvSpPr>
          <p:nvPr>
            <p:ph type="sldNum" sz="quarter" idx="12"/>
          </p:nvPr>
        </p:nvSpPr>
        <p:spPr/>
        <p:txBody>
          <a:bodyPr/>
          <a:lstStyle/>
          <a:p>
            <a:fld id="{EEEE4316-E095-4C34-937C-D010EFF79AA4}" type="slidenum">
              <a:rPr lang="da-DK" smtClean="0"/>
              <a:t>‹nr.›</a:t>
            </a:fld>
            <a:endParaRPr lang="da-DK"/>
          </a:p>
        </p:txBody>
      </p:sp>
    </p:spTree>
    <p:extLst>
      <p:ext uri="{BB962C8B-B14F-4D97-AF65-F5344CB8AC3E}">
        <p14:creationId xmlns:p14="http://schemas.microsoft.com/office/powerpoint/2010/main" val="456891860"/>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83621A-3156-4CE2-802F-08BCBBD9D31B}"/>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F0C37A55-49CA-46A0-A95C-18F6DFDF02E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626CF1F7-7406-4745-86C4-8C4265941344}"/>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EB475B51-B414-4CCE-8F84-7F897E5CA3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DF1CCB1A-B570-44D5-B0A5-76B043EB7632}"/>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03AD1D78-CD3B-46D3-B8A0-59FA958CCD47}"/>
              </a:ext>
            </a:extLst>
          </p:cNvPr>
          <p:cNvSpPr>
            <a:spLocks noGrp="1"/>
          </p:cNvSpPr>
          <p:nvPr>
            <p:ph type="dt" sz="half" idx="10"/>
          </p:nvPr>
        </p:nvSpPr>
        <p:spPr/>
        <p:txBody>
          <a:bodyPr/>
          <a:lstStyle/>
          <a:p>
            <a:fld id="{D50C251C-098D-44C5-887F-4A105B980A02}" type="datetimeFigureOut">
              <a:rPr lang="da-DK" smtClean="0"/>
              <a:t>13-07-2022</a:t>
            </a:fld>
            <a:endParaRPr lang="da-DK"/>
          </a:p>
        </p:txBody>
      </p:sp>
      <p:sp>
        <p:nvSpPr>
          <p:cNvPr id="8" name="Pladsholder til sidefod 7">
            <a:extLst>
              <a:ext uri="{FF2B5EF4-FFF2-40B4-BE49-F238E27FC236}">
                <a16:creationId xmlns:a16="http://schemas.microsoft.com/office/drawing/2014/main" id="{72731FAE-8137-4AB3-9DF2-50D1F67C3D72}"/>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32829228-47C9-4E1E-B437-B29EFB19E771}"/>
              </a:ext>
            </a:extLst>
          </p:cNvPr>
          <p:cNvSpPr>
            <a:spLocks noGrp="1"/>
          </p:cNvSpPr>
          <p:nvPr>
            <p:ph type="sldNum" sz="quarter" idx="12"/>
          </p:nvPr>
        </p:nvSpPr>
        <p:spPr/>
        <p:txBody>
          <a:bodyPr/>
          <a:lstStyle/>
          <a:p>
            <a:fld id="{EEEE4316-E095-4C34-937C-D010EFF79AA4}" type="slidenum">
              <a:rPr lang="da-DK" smtClean="0"/>
              <a:t>‹nr.›</a:t>
            </a:fld>
            <a:endParaRPr lang="da-DK"/>
          </a:p>
        </p:txBody>
      </p:sp>
    </p:spTree>
    <p:extLst>
      <p:ext uri="{BB962C8B-B14F-4D97-AF65-F5344CB8AC3E}">
        <p14:creationId xmlns:p14="http://schemas.microsoft.com/office/powerpoint/2010/main" val="316964443"/>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8FE927-E8F8-4309-B870-1597ACEF5936}"/>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933531AF-118E-4E7F-A767-12221B85EEB0}"/>
              </a:ext>
            </a:extLst>
          </p:cNvPr>
          <p:cNvSpPr>
            <a:spLocks noGrp="1"/>
          </p:cNvSpPr>
          <p:nvPr>
            <p:ph type="dt" sz="half" idx="10"/>
          </p:nvPr>
        </p:nvSpPr>
        <p:spPr/>
        <p:txBody>
          <a:bodyPr/>
          <a:lstStyle/>
          <a:p>
            <a:fld id="{D50C251C-098D-44C5-887F-4A105B980A02}" type="datetimeFigureOut">
              <a:rPr lang="da-DK" smtClean="0"/>
              <a:t>13-07-2022</a:t>
            </a:fld>
            <a:endParaRPr lang="da-DK"/>
          </a:p>
        </p:txBody>
      </p:sp>
      <p:sp>
        <p:nvSpPr>
          <p:cNvPr id="4" name="Pladsholder til sidefod 3">
            <a:extLst>
              <a:ext uri="{FF2B5EF4-FFF2-40B4-BE49-F238E27FC236}">
                <a16:creationId xmlns:a16="http://schemas.microsoft.com/office/drawing/2014/main" id="{E621F540-B610-4BC5-9EAB-B6AD37C9A4ED}"/>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0BD7ADE0-0A77-4EAB-AD73-D00DB285747C}"/>
              </a:ext>
            </a:extLst>
          </p:cNvPr>
          <p:cNvSpPr>
            <a:spLocks noGrp="1"/>
          </p:cNvSpPr>
          <p:nvPr>
            <p:ph type="sldNum" sz="quarter" idx="12"/>
          </p:nvPr>
        </p:nvSpPr>
        <p:spPr/>
        <p:txBody>
          <a:bodyPr/>
          <a:lstStyle/>
          <a:p>
            <a:fld id="{EEEE4316-E095-4C34-937C-D010EFF79AA4}" type="slidenum">
              <a:rPr lang="da-DK" smtClean="0"/>
              <a:t>‹nr.›</a:t>
            </a:fld>
            <a:endParaRPr lang="da-DK"/>
          </a:p>
        </p:txBody>
      </p:sp>
    </p:spTree>
    <p:extLst>
      <p:ext uri="{BB962C8B-B14F-4D97-AF65-F5344CB8AC3E}">
        <p14:creationId xmlns:p14="http://schemas.microsoft.com/office/powerpoint/2010/main" val="752110898"/>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7283E70B-D493-4365-AC40-0C3EB88F966D}"/>
              </a:ext>
            </a:extLst>
          </p:cNvPr>
          <p:cNvSpPr>
            <a:spLocks noGrp="1"/>
          </p:cNvSpPr>
          <p:nvPr>
            <p:ph type="dt" sz="half" idx="10"/>
          </p:nvPr>
        </p:nvSpPr>
        <p:spPr/>
        <p:txBody>
          <a:bodyPr/>
          <a:lstStyle/>
          <a:p>
            <a:fld id="{D50C251C-098D-44C5-887F-4A105B980A02}" type="datetimeFigureOut">
              <a:rPr lang="da-DK" smtClean="0"/>
              <a:t>13-07-2022</a:t>
            </a:fld>
            <a:endParaRPr lang="da-DK"/>
          </a:p>
        </p:txBody>
      </p:sp>
      <p:sp>
        <p:nvSpPr>
          <p:cNvPr id="3" name="Pladsholder til sidefod 2">
            <a:extLst>
              <a:ext uri="{FF2B5EF4-FFF2-40B4-BE49-F238E27FC236}">
                <a16:creationId xmlns:a16="http://schemas.microsoft.com/office/drawing/2014/main" id="{74E36199-0EF3-4F21-A2A4-E2CC382B5C28}"/>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1FA6DBDF-622F-4A25-B739-77FFF1F7CCD2}"/>
              </a:ext>
            </a:extLst>
          </p:cNvPr>
          <p:cNvSpPr>
            <a:spLocks noGrp="1"/>
          </p:cNvSpPr>
          <p:nvPr>
            <p:ph type="sldNum" sz="quarter" idx="12"/>
          </p:nvPr>
        </p:nvSpPr>
        <p:spPr/>
        <p:txBody>
          <a:bodyPr/>
          <a:lstStyle/>
          <a:p>
            <a:fld id="{EEEE4316-E095-4C34-937C-D010EFF79AA4}" type="slidenum">
              <a:rPr lang="da-DK" smtClean="0"/>
              <a:t>‹nr.›</a:t>
            </a:fld>
            <a:endParaRPr lang="da-DK"/>
          </a:p>
        </p:txBody>
      </p:sp>
    </p:spTree>
    <p:extLst>
      <p:ext uri="{BB962C8B-B14F-4D97-AF65-F5344CB8AC3E}">
        <p14:creationId xmlns:p14="http://schemas.microsoft.com/office/powerpoint/2010/main" val="759215915"/>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EE9FA5-2A4A-4ED9-8810-4D43FFEBDB4C}"/>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49253C40-1FF9-4FB7-B5FB-D4269E19D21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6E75573C-2807-4896-A511-DA7F9EE903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F7D9AA1F-0817-446D-8A3A-1460E1D694EC}"/>
              </a:ext>
            </a:extLst>
          </p:cNvPr>
          <p:cNvSpPr>
            <a:spLocks noGrp="1"/>
          </p:cNvSpPr>
          <p:nvPr>
            <p:ph type="dt" sz="half" idx="10"/>
          </p:nvPr>
        </p:nvSpPr>
        <p:spPr/>
        <p:txBody>
          <a:bodyPr/>
          <a:lstStyle/>
          <a:p>
            <a:fld id="{D50C251C-098D-44C5-887F-4A105B980A02}" type="datetimeFigureOut">
              <a:rPr lang="da-DK" smtClean="0"/>
              <a:t>13-07-2022</a:t>
            </a:fld>
            <a:endParaRPr lang="da-DK"/>
          </a:p>
        </p:txBody>
      </p:sp>
      <p:sp>
        <p:nvSpPr>
          <p:cNvPr id="6" name="Pladsholder til sidefod 5">
            <a:extLst>
              <a:ext uri="{FF2B5EF4-FFF2-40B4-BE49-F238E27FC236}">
                <a16:creationId xmlns:a16="http://schemas.microsoft.com/office/drawing/2014/main" id="{7B7FD830-B0B1-4D10-B411-845857CC0C04}"/>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A2EE37FB-6889-42FF-8C10-FDC7F1B75643}"/>
              </a:ext>
            </a:extLst>
          </p:cNvPr>
          <p:cNvSpPr>
            <a:spLocks noGrp="1"/>
          </p:cNvSpPr>
          <p:nvPr>
            <p:ph type="sldNum" sz="quarter" idx="12"/>
          </p:nvPr>
        </p:nvSpPr>
        <p:spPr/>
        <p:txBody>
          <a:bodyPr/>
          <a:lstStyle/>
          <a:p>
            <a:fld id="{EEEE4316-E095-4C34-937C-D010EFF79AA4}" type="slidenum">
              <a:rPr lang="da-DK" smtClean="0"/>
              <a:t>‹nr.›</a:t>
            </a:fld>
            <a:endParaRPr lang="da-DK"/>
          </a:p>
        </p:txBody>
      </p:sp>
    </p:spTree>
    <p:extLst>
      <p:ext uri="{BB962C8B-B14F-4D97-AF65-F5344CB8AC3E}">
        <p14:creationId xmlns:p14="http://schemas.microsoft.com/office/powerpoint/2010/main" val="1439270292"/>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173A53-2C5C-4044-87CC-E94E070863AB}"/>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8A373130-F0C5-42A5-9F2C-F3AF2D9DA0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832C5A71-F230-4F2D-868F-6AD94217DA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0ECE0EC8-DBC8-4E83-A28D-AC20F5F64B93}"/>
              </a:ext>
            </a:extLst>
          </p:cNvPr>
          <p:cNvSpPr>
            <a:spLocks noGrp="1"/>
          </p:cNvSpPr>
          <p:nvPr>
            <p:ph type="dt" sz="half" idx="10"/>
          </p:nvPr>
        </p:nvSpPr>
        <p:spPr/>
        <p:txBody>
          <a:bodyPr/>
          <a:lstStyle/>
          <a:p>
            <a:fld id="{D50C251C-098D-44C5-887F-4A105B980A02}" type="datetimeFigureOut">
              <a:rPr lang="da-DK" smtClean="0"/>
              <a:t>13-07-2022</a:t>
            </a:fld>
            <a:endParaRPr lang="da-DK"/>
          </a:p>
        </p:txBody>
      </p:sp>
      <p:sp>
        <p:nvSpPr>
          <p:cNvPr id="6" name="Pladsholder til sidefod 5">
            <a:extLst>
              <a:ext uri="{FF2B5EF4-FFF2-40B4-BE49-F238E27FC236}">
                <a16:creationId xmlns:a16="http://schemas.microsoft.com/office/drawing/2014/main" id="{68694E38-1391-4131-A6A0-8F6E0B9A1C57}"/>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0A50DBFB-5959-4350-B77B-0BB3E5D032B7}"/>
              </a:ext>
            </a:extLst>
          </p:cNvPr>
          <p:cNvSpPr>
            <a:spLocks noGrp="1"/>
          </p:cNvSpPr>
          <p:nvPr>
            <p:ph type="sldNum" sz="quarter" idx="12"/>
          </p:nvPr>
        </p:nvSpPr>
        <p:spPr/>
        <p:txBody>
          <a:bodyPr/>
          <a:lstStyle/>
          <a:p>
            <a:fld id="{EEEE4316-E095-4C34-937C-D010EFF79AA4}" type="slidenum">
              <a:rPr lang="da-DK" smtClean="0"/>
              <a:t>‹nr.›</a:t>
            </a:fld>
            <a:endParaRPr lang="da-DK"/>
          </a:p>
        </p:txBody>
      </p:sp>
    </p:spTree>
    <p:extLst>
      <p:ext uri="{BB962C8B-B14F-4D97-AF65-F5344CB8AC3E}">
        <p14:creationId xmlns:p14="http://schemas.microsoft.com/office/powerpoint/2010/main" val="2937237793"/>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9960E651-592F-436E-9912-01C3CD95529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6B135E71-42C6-49A7-AC72-6BAAEDFCBB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B5D5CF9F-FE96-474E-A9FD-BAA55F11BB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0C251C-098D-44C5-887F-4A105B980A02}" type="datetimeFigureOut">
              <a:rPr lang="da-DK" smtClean="0"/>
              <a:t>13-07-2022</a:t>
            </a:fld>
            <a:endParaRPr lang="da-DK"/>
          </a:p>
        </p:txBody>
      </p:sp>
      <p:sp>
        <p:nvSpPr>
          <p:cNvPr id="5" name="Pladsholder til sidefod 4">
            <a:extLst>
              <a:ext uri="{FF2B5EF4-FFF2-40B4-BE49-F238E27FC236}">
                <a16:creationId xmlns:a16="http://schemas.microsoft.com/office/drawing/2014/main" id="{C1439132-24E1-4F78-BAC8-3F4FC07F48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12AFC47A-6338-42F8-9EBF-8491E8973F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EE4316-E095-4C34-937C-D010EFF79AA4}" type="slidenum">
              <a:rPr lang="da-DK" smtClean="0"/>
              <a:t>‹nr.›</a:t>
            </a:fld>
            <a:endParaRPr lang="da-DK"/>
          </a:p>
        </p:txBody>
      </p:sp>
    </p:spTree>
    <p:extLst>
      <p:ext uri="{BB962C8B-B14F-4D97-AF65-F5344CB8AC3E}">
        <p14:creationId xmlns:p14="http://schemas.microsoft.com/office/powerpoint/2010/main" val="34051083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hyperlink" Target="https://www.rksk.dk/Files/Files/Om%20Kommunen/Politikker-og-strategier/Strategier/Forklarer_energistrategi_2019.pdf" TargetMode="External"/><Relationship Id="rId5" Type="http://schemas.openxmlformats.org/officeDocument/2006/relationships/image" Target="../media/image5.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comments" Target="../comments/comment1.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hyperlink" Target="https://www.rksk.dk/Files/Files/Om%20Kommunen/Politikker-og-strategier/Politikker2019/Handlingsplan_for_foedevarepolitik_2021_2023_webtilgaengelig.pdf"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hyperlink" Target="https://grundsalg.rksk.dk/erhverv"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hyperlink" Target="https://www.rserhverv.dk/job-karriere/danmarks-storste-arbejdsplads/filmarkiv"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5ED817-DBB2-485F-9881-AF781440C574}"/>
              </a:ext>
            </a:extLst>
          </p:cNvPr>
          <p:cNvSpPr>
            <a:spLocks noGrp="1"/>
          </p:cNvSpPr>
          <p:nvPr>
            <p:ph type="ctrTitle"/>
          </p:nvPr>
        </p:nvSpPr>
        <p:spPr/>
        <p:txBody>
          <a:bodyPr/>
          <a:lstStyle/>
          <a:p>
            <a:endParaRPr lang="da-DK"/>
          </a:p>
        </p:txBody>
      </p:sp>
      <p:sp>
        <p:nvSpPr>
          <p:cNvPr id="3" name="Undertitel 2">
            <a:extLst>
              <a:ext uri="{FF2B5EF4-FFF2-40B4-BE49-F238E27FC236}">
                <a16:creationId xmlns:a16="http://schemas.microsoft.com/office/drawing/2014/main" id="{3E72F8D3-E373-4C76-87A9-CCF472B91924}"/>
              </a:ext>
            </a:extLst>
          </p:cNvPr>
          <p:cNvSpPr>
            <a:spLocks noGrp="1"/>
          </p:cNvSpPr>
          <p:nvPr>
            <p:ph type="subTitle" idx="1"/>
          </p:nvPr>
        </p:nvSpPr>
        <p:spPr/>
        <p:txBody>
          <a:bodyPr/>
          <a:lstStyle/>
          <a:p>
            <a:endParaRPr lang="da-DK"/>
          </a:p>
        </p:txBody>
      </p:sp>
      <p:pic>
        <p:nvPicPr>
          <p:cNvPr id="4" name="Picture 3">
            <a:extLst>
              <a:ext uri="{FF2B5EF4-FFF2-40B4-BE49-F238E27FC236}">
                <a16:creationId xmlns:a16="http://schemas.microsoft.com/office/drawing/2014/main" id="{ED4415A1-C91B-4C4D-BF5B-E4441C99CDB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09790923"/>
      </p:ext>
    </p:extLst>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7C432AFE-B3D2-4BFF-BF8F-96C27AFF1AC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Et billede, der indeholder udendørs, vand, vindmølle, objekt&#10;&#10;Automatisk genereret beskrivelse">
            <a:extLst>
              <a:ext uri="{FF2B5EF4-FFF2-40B4-BE49-F238E27FC236}">
                <a16:creationId xmlns:a16="http://schemas.microsoft.com/office/drawing/2014/main" id="{8E6023FA-8DA5-4BCE-91FC-4DB7724EA70E}"/>
              </a:ext>
            </a:extLst>
          </p:cNvPr>
          <p:cNvPicPr>
            <a:picLocks noChangeAspect="1" noChangeArrowheads="1"/>
          </p:cNvPicPr>
          <p:nvPr/>
        </p:nvPicPr>
        <p:blipFill rotWithShape="1">
          <a:blip r:embed="rId3">
            <a:alphaModFix amt="40000"/>
            <a:extLst>
              <a:ext uri="{28A0092B-C50C-407E-A947-70E740481C1C}">
                <a14:useLocalDpi xmlns:a14="http://schemas.microsoft.com/office/drawing/2010/main" val="0"/>
              </a:ext>
            </a:extLst>
          </a:blip>
          <a:srcRect t="21875"/>
          <a:stretch/>
        </p:blipFill>
        <p:spPr bwMode="auto">
          <a:xfrm>
            <a:off x="21" y="-187793"/>
            <a:ext cx="12191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238ACBF7-9667-4607-8EB5-DA50D3D7214E}"/>
              </a:ext>
            </a:extLst>
          </p:cNvPr>
          <p:cNvSpPr>
            <a:spLocks noGrp="1"/>
          </p:cNvSpPr>
          <p:nvPr>
            <p:ph type="title"/>
          </p:nvPr>
        </p:nvSpPr>
        <p:spPr>
          <a:xfrm>
            <a:off x="841249" y="941832"/>
            <a:ext cx="10506456" cy="2057400"/>
          </a:xfrm>
        </p:spPr>
        <p:txBody>
          <a:bodyPr anchor="b">
            <a:normAutofit/>
          </a:bodyPr>
          <a:lstStyle/>
          <a:p>
            <a:r>
              <a:rPr lang="da-DK" sz="5000" dirty="0"/>
              <a:t>Stærk indenfor bæredygtig energi</a:t>
            </a:r>
          </a:p>
        </p:txBody>
      </p:sp>
      <p:sp>
        <p:nvSpPr>
          <p:cNvPr id="137" name="Rectangle 136">
            <a:extLst>
              <a:ext uri="{FF2B5EF4-FFF2-40B4-BE49-F238E27FC236}">
                <a16:creationId xmlns:a16="http://schemas.microsoft.com/office/drawing/2014/main" id="{AF2F604E-43BE-4DC3-B983-E071523364F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9" name="Rectangle 138">
            <a:extLst>
              <a:ext uri="{FF2B5EF4-FFF2-40B4-BE49-F238E27FC236}">
                <a16:creationId xmlns:a16="http://schemas.microsoft.com/office/drawing/2014/main" id="{08C9B587-E65E-4B52-B37C-ABEBB6E8792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ladsholder til indhold 2">
            <a:extLst>
              <a:ext uri="{FF2B5EF4-FFF2-40B4-BE49-F238E27FC236}">
                <a16:creationId xmlns:a16="http://schemas.microsoft.com/office/drawing/2014/main" id="{73256D0F-B18E-4815-A3F3-CECAEC38BA25}"/>
              </a:ext>
            </a:extLst>
          </p:cNvPr>
          <p:cNvSpPr>
            <a:spLocks noGrp="1"/>
          </p:cNvSpPr>
          <p:nvPr>
            <p:ph idx="1"/>
          </p:nvPr>
        </p:nvSpPr>
        <p:spPr>
          <a:xfrm>
            <a:off x="841248" y="3502152"/>
            <a:ext cx="10506456" cy="2670048"/>
          </a:xfrm>
        </p:spPr>
        <p:txBody>
          <a:bodyPr>
            <a:normAutofit/>
          </a:bodyPr>
          <a:lstStyle/>
          <a:p>
            <a:r>
              <a:rPr lang="da-DK" sz="2000" dirty="0" smtClean="0"/>
              <a:t>10 </a:t>
            </a:r>
            <a:r>
              <a:rPr lang="da-DK" sz="2000" dirty="0"/>
              <a:t>% af Danmarks </a:t>
            </a:r>
            <a:r>
              <a:rPr lang="da-DK" sz="2000" dirty="0" smtClean="0"/>
              <a:t>vindmøllebaserede </a:t>
            </a:r>
            <a:r>
              <a:rPr lang="da-DK" sz="2000" dirty="0"/>
              <a:t>elproduktion bliver produceret i Ringkøbing-Skjern</a:t>
            </a:r>
          </a:p>
          <a:p>
            <a:pPr lvl="0"/>
            <a:r>
              <a:rPr lang="da-DK" sz="2000" dirty="0"/>
              <a:t>I absolut førerfelt mht. grøn omstilling</a:t>
            </a:r>
          </a:p>
          <a:p>
            <a:pPr lvl="1"/>
            <a:r>
              <a:rPr lang="da-DK" sz="1800" dirty="0"/>
              <a:t>Det er realistisk at nå 100 % selvforsyning med vedvarende energi i </a:t>
            </a:r>
            <a:r>
              <a:rPr lang="da-DK" sz="1800" dirty="0" smtClean="0"/>
              <a:t>2024 </a:t>
            </a:r>
            <a:r>
              <a:rPr lang="da-DK" sz="1800" dirty="0"/>
              <a:t>– transportsektoren inklusiv </a:t>
            </a:r>
          </a:p>
          <a:p>
            <a:pPr lvl="0"/>
            <a:r>
              <a:rPr lang="da-DK" sz="2000" dirty="0"/>
              <a:t>Mht. produktion af grøn el fra vindmølle- og solcelleanlæg er vi 150 procent selvforsynende på årsbasis </a:t>
            </a:r>
          </a:p>
          <a:p>
            <a:pPr lvl="1"/>
            <a:r>
              <a:rPr lang="da-DK" sz="1800" dirty="0" smtClean="0"/>
              <a:t>Den </a:t>
            </a:r>
            <a:r>
              <a:rPr lang="da-DK" sz="1800" dirty="0"/>
              <a:t>samlede kapacitet er mere end 500 </a:t>
            </a:r>
            <a:r>
              <a:rPr lang="da-DK" sz="1800" dirty="0" smtClean="0"/>
              <a:t>MW fra vindmøller </a:t>
            </a:r>
            <a:endParaRPr lang="da-DK" sz="1800" dirty="0"/>
          </a:p>
          <a:p>
            <a:pPr lvl="0"/>
            <a:r>
              <a:rPr lang="da-DK" sz="2000" dirty="0"/>
              <a:t>100 procent grøn strøm til alle borgere og  virksomheder</a:t>
            </a:r>
          </a:p>
          <a:p>
            <a:pPr marL="0" indent="0">
              <a:buNone/>
            </a:pPr>
            <a:endParaRPr lang="da-DK" sz="2000" dirty="0"/>
          </a:p>
        </p:txBody>
      </p:sp>
      <p:pic>
        <p:nvPicPr>
          <p:cNvPr id="9" name="Billede 8">
            <a:extLst>
              <a:ext uri="{FF2B5EF4-FFF2-40B4-BE49-F238E27FC236}">
                <a16:creationId xmlns:a16="http://schemas.microsoft.com/office/drawing/2014/main" id="{628B6D1D-99C1-4264-9670-F6EEA0E088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13324" y="282137"/>
            <a:ext cx="1952692" cy="940185"/>
          </a:xfrm>
          <a:prstGeom prst="rect">
            <a:avLst/>
          </a:prstGeom>
        </p:spPr>
      </p:pic>
      <p:sp>
        <p:nvSpPr>
          <p:cNvPr id="10" name="Rektangel 9"/>
          <p:cNvSpPr/>
          <p:nvPr/>
        </p:nvSpPr>
        <p:spPr>
          <a:xfrm>
            <a:off x="1637211" y="158782"/>
            <a:ext cx="7955499" cy="1569660"/>
          </a:xfrm>
          <a:prstGeom prst="rect">
            <a:avLst/>
          </a:prstGeom>
        </p:spPr>
        <p:txBody>
          <a:bodyPr wrap="square">
            <a:spAutoFit/>
          </a:bodyPr>
          <a:lstStyle/>
          <a:p>
            <a:r>
              <a:rPr lang="da-DK" sz="2400" b="1" dirty="0">
                <a:solidFill>
                  <a:srgbClr val="ED7D31"/>
                </a:solidFill>
              </a:rPr>
              <a:t>RINGKØBING-SKJERN ER DANMARKS KLIMAKOMMUNE NR. 1 </a:t>
            </a:r>
            <a:endParaRPr lang="da-DK" sz="2400" b="1" dirty="0" smtClean="0">
              <a:solidFill>
                <a:srgbClr val="ED7D31"/>
              </a:solidFill>
            </a:endParaRPr>
          </a:p>
          <a:p>
            <a:r>
              <a:rPr lang="da-DK" sz="2400" dirty="0" smtClean="0">
                <a:solidFill>
                  <a:srgbClr val="ED7D31"/>
                </a:solidFill>
              </a:rPr>
              <a:t>I efteråret 2021 blev </a:t>
            </a:r>
            <a:r>
              <a:rPr lang="da-DK" sz="2400" dirty="0">
                <a:solidFill>
                  <a:srgbClr val="ED7D31"/>
                </a:solidFill>
              </a:rPr>
              <a:t>Ringkøbing-Skjern </a:t>
            </a:r>
            <a:r>
              <a:rPr lang="da-DK" sz="2400" dirty="0" smtClean="0">
                <a:solidFill>
                  <a:srgbClr val="ED7D31"/>
                </a:solidFill>
              </a:rPr>
              <a:t>– hædret af </a:t>
            </a:r>
            <a:r>
              <a:rPr lang="da-DK" sz="2400" dirty="0">
                <a:solidFill>
                  <a:srgbClr val="ED7D31"/>
                </a:solidFill>
              </a:rPr>
              <a:t>Dansk Energi</a:t>
            </a:r>
            <a:r>
              <a:rPr lang="da-DK" sz="2400" dirty="0" smtClean="0">
                <a:solidFill>
                  <a:srgbClr val="ED7D31"/>
                </a:solidFill>
              </a:rPr>
              <a:t> </a:t>
            </a:r>
            <a:r>
              <a:rPr lang="da-DK" sz="2400" dirty="0">
                <a:solidFill>
                  <a:srgbClr val="ED7D31"/>
                </a:solidFill>
              </a:rPr>
              <a:t>som den kommune i Danmark, der har opført mest grøn energi </a:t>
            </a:r>
            <a:r>
              <a:rPr lang="da-DK" sz="2400" dirty="0" smtClean="0">
                <a:solidFill>
                  <a:srgbClr val="ED7D31"/>
                </a:solidFill>
              </a:rPr>
              <a:t>fra </a:t>
            </a:r>
            <a:r>
              <a:rPr lang="da-DK" sz="2400" dirty="0">
                <a:solidFill>
                  <a:srgbClr val="ED7D31"/>
                </a:solidFill>
              </a:rPr>
              <a:t>2018 til 2021. </a:t>
            </a:r>
          </a:p>
        </p:txBody>
      </p:sp>
    </p:spTree>
    <p:extLst>
      <p:ext uri="{BB962C8B-B14F-4D97-AF65-F5344CB8AC3E}">
        <p14:creationId xmlns:p14="http://schemas.microsoft.com/office/powerpoint/2010/main" val="1195302426"/>
      </p:ext>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8E6023FA-8DA5-4BCE-91FC-4DB7724EA70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p:blipFill>
        <p:spPr bwMode="auto">
          <a:xfrm>
            <a:off x="0" y="0"/>
            <a:ext cx="12192000" cy="6931147"/>
          </a:xfrm>
          <a:prstGeom prst="rect">
            <a:avLst/>
          </a:prstGeom>
          <a:noFill/>
          <a:effectLst/>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238ACBF7-9667-4607-8EB5-DA50D3D7214E}"/>
              </a:ext>
            </a:extLst>
          </p:cNvPr>
          <p:cNvSpPr>
            <a:spLocks noGrp="1"/>
          </p:cNvSpPr>
          <p:nvPr>
            <p:ph type="title"/>
          </p:nvPr>
        </p:nvSpPr>
        <p:spPr>
          <a:xfrm>
            <a:off x="722812" y="1067620"/>
            <a:ext cx="10515600" cy="1325563"/>
          </a:xfrm>
        </p:spPr>
        <p:txBody>
          <a:bodyPr anchor="b">
            <a:normAutofit/>
          </a:bodyPr>
          <a:lstStyle/>
          <a:p>
            <a:r>
              <a:rPr lang="da-DK" sz="5000" dirty="0"/>
              <a:t>Fossilfri i 2040 (Statens mål er 2050)</a:t>
            </a:r>
          </a:p>
        </p:txBody>
      </p:sp>
      <p:pic>
        <p:nvPicPr>
          <p:cNvPr id="9" name="Billede 8">
            <a:extLst>
              <a:ext uri="{FF2B5EF4-FFF2-40B4-BE49-F238E27FC236}">
                <a16:creationId xmlns:a16="http://schemas.microsoft.com/office/drawing/2014/main" id="{628B6D1D-99C1-4264-9670-F6EEA0E088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13324" y="282137"/>
            <a:ext cx="1952692" cy="940185"/>
          </a:xfrm>
          <a:prstGeom prst="rect">
            <a:avLst/>
          </a:prstGeom>
        </p:spPr>
      </p:pic>
      <p:sp>
        <p:nvSpPr>
          <p:cNvPr id="4" name="Tekstfelt 3"/>
          <p:cNvSpPr txBox="1"/>
          <p:nvPr/>
        </p:nvSpPr>
        <p:spPr>
          <a:xfrm>
            <a:off x="969264" y="82899"/>
            <a:ext cx="13259998" cy="2400657"/>
          </a:xfrm>
          <a:prstGeom prst="rect">
            <a:avLst/>
          </a:prstGeom>
          <a:noFill/>
        </p:spPr>
        <p:txBody>
          <a:bodyPr wrap="square" rtlCol="0">
            <a:spAutoFit/>
          </a:bodyPr>
          <a:lstStyle/>
          <a:p>
            <a:r>
              <a:rPr lang="da-DK" sz="2400" b="1" i="1" dirty="0">
                <a:solidFill>
                  <a:srgbClr val="ED7D31"/>
                </a:solidFill>
              </a:rPr>
              <a:t>Ringkøbing-Skjern er blandt Europas fem grønneste </a:t>
            </a:r>
            <a:r>
              <a:rPr lang="da-DK" sz="2400" b="1" i="1" dirty="0" smtClean="0">
                <a:solidFill>
                  <a:srgbClr val="ED7D31"/>
                </a:solidFill>
              </a:rPr>
              <a:t>kommuner</a:t>
            </a:r>
            <a:br>
              <a:rPr lang="da-DK" sz="2400" b="1" i="1" dirty="0" smtClean="0">
                <a:solidFill>
                  <a:srgbClr val="ED7D31"/>
                </a:solidFill>
              </a:rPr>
            </a:br>
            <a:r>
              <a:rPr lang="da-DK" sz="2400" i="1" dirty="0" smtClean="0">
                <a:solidFill>
                  <a:srgbClr val="ED7D31"/>
                </a:solidFill>
              </a:rPr>
              <a:t>Vi blev af 12 europæiske fageksperter udpeget til at deltage i finalen </a:t>
            </a:r>
            <a:br>
              <a:rPr lang="da-DK" sz="2400" i="1" dirty="0" smtClean="0">
                <a:solidFill>
                  <a:srgbClr val="ED7D31"/>
                </a:solidFill>
              </a:rPr>
            </a:br>
            <a:r>
              <a:rPr lang="da-DK" sz="2400" i="1" dirty="0" smtClean="0">
                <a:solidFill>
                  <a:srgbClr val="ED7D31"/>
                </a:solidFill>
              </a:rPr>
              <a:t>i den europæiske miljøpris Green Leaf-pris 2021</a:t>
            </a:r>
          </a:p>
          <a:p>
            <a:pPr lvl="1"/>
            <a:endParaRPr lang="da-DK" sz="2400" i="1" dirty="0">
              <a:solidFill>
                <a:schemeClr val="accent2"/>
              </a:solidFill>
            </a:endParaRPr>
          </a:p>
          <a:p>
            <a:pPr lvl="1"/>
            <a:endParaRPr lang="da-DK" b="1" dirty="0">
              <a:hlinkClick r:id="rId6"/>
            </a:endParaRPr>
          </a:p>
          <a:p>
            <a:pPr lvl="1"/>
            <a:endParaRPr lang="da-DK" b="1" i="1" dirty="0">
              <a:solidFill>
                <a:schemeClr val="accent2"/>
              </a:solidFill>
            </a:endParaRPr>
          </a:p>
          <a:p>
            <a:endParaRPr lang="da-DK" b="1" dirty="0"/>
          </a:p>
        </p:txBody>
      </p:sp>
      <p:sp>
        <p:nvSpPr>
          <p:cNvPr id="3" name="Pladsholder til indhold 2">
            <a:extLst>
              <a:ext uri="{FF2B5EF4-FFF2-40B4-BE49-F238E27FC236}">
                <a16:creationId xmlns:a16="http://schemas.microsoft.com/office/drawing/2014/main" id="{73256D0F-B18E-4815-A3F3-CECAEC38BA25}"/>
              </a:ext>
            </a:extLst>
          </p:cNvPr>
          <p:cNvSpPr>
            <a:spLocks noGrp="1"/>
          </p:cNvSpPr>
          <p:nvPr>
            <p:ph sz="half" idx="1"/>
          </p:nvPr>
        </p:nvSpPr>
        <p:spPr>
          <a:xfrm>
            <a:off x="722812" y="2393183"/>
            <a:ext cx="5181600" cy="4351338"/>
          </a:xfrm>
        </p:spPr>
        <p:txBody>
          <a:bodyPr>
            <a:normAutofit fontScale="85000" lnSpcReduction="20000"/>
          </a:bodyPr>
          <a:lstStyle/>
          <a:p>
            <a:pPr marL="457200" lvl="1" indent="0">
              <a:buNone/>
            </a:pPr>
            <a:endParaRPr lang="da-DK" sz="2000" b="1" dirty="0" smtClean="0"/>
          </a:p>
          <a:p>
            <a:pPr marL="457200" lvl="1" indent="0">
              <a:buNone/>
            </a:pPr>
            <a:r>
              <a:rPr lang="da-DK" sz="2600" dirty="0"/>
              <a:t>Handlingsplan med seks </a:t>
            </a:r>
            <a:r>
              <a:rPr lang="da-DK" sz="2600" dirty="0" smtClean="0"/>
              <a:t>indsatsområder: </a:t>
            </a:r>
            <a:endParaRPr lang="da-DK" sz="2600" b="1" dirty="0"/>
          </a:p>
          <a:p>
            <a:pPr marL="914400" lvl="1" indent="-457200">
              <a:buFont typeface="+mj-lt"/>
              <a:buAutoNum type="arabicPeriod"/>
            </a:pPr>
            <a:endParaRPr lang="da-DK" sz="2000" b="1" dirty="0" smtClean="0"/>
          </a:p>
          <a:p>
            <a:pPr marL="971550" lvl="1" indent="-514350">
              <a:buFont typeface="+mj-lt"/>
              <a:buAutoNum type="arabicPeriod"/>
            </a:pPr>
            <a:r>
              <a:rPr lang="da-DK" b="1" dirty="0" smtClean="0"/>
              <a:t>Energien </a:t>
            </a:r>
            <a:r>
              <a:rPr lang="da-DK" b="1" dirty="0"/>
              <a:t>bruges effektivt </a:t>
            </a:r>
          </a:p>
          <a:p>
            <a:pPr lvl="2"/>
            <a:r>
              <a:rPr lang="da-DK" sz="2400" dirty="0"/>
              <a:t>20 % mindre </a:t>
            </a:r>
            <a:r>
              <a:rPr lang="da-DK" sz="2400" dirty="0" smtClean="0"/>
              <a:t>varmeforbrug</a:t>
            </a:r>
          </a:p>
          <a:p>
            <a:pPr marL="914400" lvl="1" indent="-457200">
              <a:buFont typeface="+mj-lt"/>
              <a:buAutoNum type="arabicPeriod"/>
            </a:pPr>
            <a:r>
              <a:rPr lang="da-DK" b="1" dirty="0" smtClean="0"/>
              <a:t>Ren el til opvarmning og industri </a:t>
            </a:r>
          </a:p>
          <a:p>
            <a:pPr lvl="2"/>
            <a:r>
              <a:rPr lang="da-DK" sz="2400" dirty="0" smtClean="0"/>
              <a:t>Elektrificering: </a:t>
            </a:r>
            <a:r>
              <a:rPr lang="da-DK" sz="2400" dirty="0"/>
              <a:t>Strøm fra vindmøller og solceller skal bruges lokalt. </a:t>
            </a:r>
            <a:endParaRPr lang="da-DK" sz="2400" dirty="0" smtClean="0"/>
          </a:p>
          <a:p>
            <a:pPr marL="914400" lvl="1" indent="-457200">
              <a:buFont typeface="+mj-lt"/>
              <a:buAutoNum type="arabicPeriod"/>
            </a:pPr>
            <a:r>
              <a:rPr lang="da-DK" b="1" dirty="0"/>
              <a:t>Lagring og smart energi </a:t>
            </a:r>
            <a:endParaRPr lang="da-DK" b="1" dirty="0" smtClean="0"/>
          </a:p>
          <a:p>
            <a:pPr lvl="2"/>
            <a:r>
              <a:rPr lang="da-DK" sz="2400" dirty="0" smtClean="0"/>
              <a:t>Vi </a:t>
            </a:r>
            <a:r>
              <a:rPr lang="da-DK" sz="2400" dirty="0"/>
              <a:t>vil gemme vind - og solenergi og </a:t>
            </a:r>
            <a:r>
              <a:rPr lang="da-DK" sz="2400" dirty="0" smtClean="0"/>
              <a:t>bruge den, når behovet opstår</a:t>
            </a:r>
          </a:p>
          <a:p>
            <a:pPr marL="896938" lvl="1" indent="-439738">
              <a:buNone/>
            </a:pPr>
            <a:r>
              <a:rPr lang="da-DK" b="1" dirty="0" smtClean="0"/>
              <a:t>4. 	Grøn transport </a:t>
            </a:r>
          </a:p>
          <a:p>
            <a:pPr lvl="2"/>
            <a:r>
              <a:rPr lang="da-DK" sz="2400" dirty="0" smtClean="0"/>
              <a:t>Ringkøbing – Skjern Kommune vil være Europas førende med decentrale løsninger inden for grøn transport</a:t>
            </a:r>
            <a:endParaRPr lang="da-DK" sz="2400" b="1" dirty="0" smtClean="0"/>
          </a:p>
          <a:p>
            <a:pPr marL="457200" lvl="1" indent="0">
              <a:buNone/>
            </a:pPr>
            <a:endParaRPr lang="da-DK" dirty="0" smtClean="0"/>
          </a:p>
          <a:p>
            <a:pPr marL="457200" lvl="1" indent="0">
              <a:buNone/>
            </a:pPr>
            <a:endParaRPr lang="da-DK" b="1" dirty="0"/>
          </a:p>
        </p:txBody>
      </p:sp>
      <p:sp>
        <p:nvSpPr>
          <p:cNvPr id="8" name="Pladsholder til indhold 7"/>
          <p:cNvSpPr>
            <a:spLocks noGrp="1"/>
          </p:cNvSpPr>
          <p:nvPr>
            <p:ph sz="half" idx="2"/>
          </p:nvPr>
        </p:nvSpPr>
        <p:spPr>
          <a:xfrm>
            <a:off x="6096000" y="2394459"/>
            <a:ext cx="5181600" cy="4351338"/>
          </a:xfrm>
        </p:spPr>
        <p:txBody>
          <a:bodyPr>
            <a:normAutofit fontScale="85000" lnSpcReduction="20000"/>
          </a:bodyPr>
          <a:lstStyle/>
          <a:p>
            <a:pPr marL="1079500" indent="-987425">
              <a:buNone/>
            </a:pPr>
            <a:r>
              <a:rPr lang="da-DK" sz="2000" b="1" dirty="0"/>
              <a:t/>
            </a:r>
            <a:br>
              <a:rPr lang="da-DK" sz="2000" b="1" dirty="0"/>
            </a:br>
            <a:r>
              <a:rPr lang="da-DK" sz="2000" b="1" dirty="0" smtClean="0"/>
              <a:t/>
            </a:r>
            <a:br>
              <a:rPr lang="da-DK" sz="2000" b="1" dirty="0" smtClean="0"/>
            </a:br>
            <a:r>
              <a:rPr lang="da-DK" sz="2000" b="1" dirty="0" smtClean="0"/>
              <a:t/>
            </a:r>
            <a:br>
              <a:rPr lang="da-DK" sz="2000" b="1" dirty="0" smtClean="0"/>
            </a:br>
            <a:r>
              <a:rPr lang="da-DK" sz="2000" b="1" dirty="0" smtClean="0"/>
              <a:t/>
            </a:r>
            <a:br>
              <a:rPr lang="da-DK" sz="2000" b="1" dirty="0" smtClean="0"/>
            </a:br>
            <a:endParaRPr lang="da-DK" sz="2000" b="1" dirty="0" smtClean="0"/>
          </a:p>
          <a:p>
            <a:pPr marL="457200" indent="-457200">
              <a:buFont typeface="+mj-lt"/>
              <a:buAutoNum type="arabicPeriod" startAt="5"/>
            </a:pPr>
            <a:r>
              <a:rPr lang="da-DK" sz="2200" b="1" dirty="0" smtClean="0"/>
              <a:t>Effektiv biomasseanvendelse </a:t>
            </a:r>
            <a:endParaRPr lang="da-DK" sz="2200" b="1" dirty="0"/>
          </a:p>
          <a:p>
            <a:pPr lvl="1"/>
            <a:r>
              <a:rPr lang="da-DK" sz="2000" dirty="0"/>
              <a:t>Vi vil bruge biomasse til gødning, energi, materialer, foder, fødevarer og </a:t>
            </a:r>
            <a:r>
              <a:rPr lang="da-DK" sz="2000" dirty="0" err="1" smtClean="0"/>
              <a:t>farma</a:t>
            </a:r>
            <a:endParaRPr lang="da-DK" sz="2000" dirty="0" smtClean="0"/>
          </a:p>
          <a:p>
            <a:pPr marL="457200" indent="-457200">
              <a:buFont typeface="+mj-lt"/>
              <a:buAutoNum type="arabicPeriod" startAt="6"/>
            </a:pPr>
            <a:r>
              <a:rPr lang="da-DK" sz="2000" b="1" dirty="0" smtClean="0"/>
              <a:t> </a:t>
            </a:r>
            <a:r>
              <a:rPr lang="da-DK" sz="2200" b="1" dirty="0"/>
              <a:t>Energilaboratorium </a:t>
            </a:r>
            <a:endParaRPr lang="da-DK" sz="2200" b="1" dirty="0" smtClean="0"/>
          </a:p>
          <a:p>
            <a:pPr lvl="1"/>
            <a:r>
              <a:rPr lang="da-DK" sz="1900" dirty="0" smtClean="0"/>
              <a:t>Vi </a:t>
            </a:r>
            <a:r>
              <a:rPr lang="da-DK" sz="1900" dirty="0"/>
              <a:t>vil gøre Ringkøbing – Skjern Kommune til et energilaboratorium til glæde for borgere og </a:t>
            </a:r>
            <a:r>
              <a:rPr lang="da-DK" sz="1900" dirty="0" smtClean="0"/>
              <a:t>virksomheder</a:t>
            </a:r>
          </a:p>
          <a:p>
            <a:pPr marL="457200" lvl="1" indent="0">
              <a:buNone/>
            </a:pPr>
            <a:endParaRPr lang="da-DK" sz="1800" dirty="0"/>
          </a:p>
        </p:txBody>
      </p:sp>
      <p:sp>
        <p:nvSpPr>
          <p:cNvPr id="12" name="Rektangel 11"/>
          <p:cNvSpPr/>
          <p:nvPr/>
        </p:nvSpPr>
        <p:spPr>
          <a:xfrm>
            <a:off x="7136562" y="5044981"/>
            <a:ext cx="2255746" cy="338554"/>
          </a:xfrm>
          <a:prstGeom prst="rect">
            <a:avLst/>
          </a:prstGeom>
        </p:spPr>
        <p:txBody>
          <a:bodyPr wrap="none">
            <a:spAutoFit/>
          </a:bodyPr>
          <a:lstStyle/>
          <a:p>
            <a:pPr lvl="1"/>
            <a:r>
              <a:rPr lang="da-DK" sz="1600" dirty="0">
                <a:hlinkClick r:id="rId6"/>
              </a:rPr>
              <a:t>Se handlingsplanen</a:t>
            </a:r>
            <a:endParaRPr lang="da-DK" sz="1600" dirty="0"/>
          </a:p>
        </p:txBody>
      </p:sp>
    </p:spTree>
    <p:extLst>
      <p:ext uri="{BB962C8B-B14F-4D97-AF65-F5344CB8AC3E}">
        <p14:creationId xmlns:p14="http://schemas.microsoft.com/office/powerpoint/2010/main" val="1985471895"/>
      </p:ext>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7C432AFE-B3D2-4BFF-BF8F-96C27AFF1AC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Billedresultat for ferrodan">
            <a:extLst>
              <a:ext uri="{FF2B5EF4-FFF2-40B4-BE49-F238E27FC236}">
                <a16:creationId xmlns:a16="http://schemas.microsoft.com/office/drawing/2014/main" id="{F1124553-A78A-43C4-8A86-40E8F660337B}"/>
              </a:ext>
            </a:extLst>
          </p:cNvPr>
          <p:cNvPicPr>
            <a:picLocks noChangeAspect="1" noChangeArrowheads="1"/>
          </p:cNvPicPr>
          <p:nvPr/>
        </p:nvPicPr>
        <p:blipFill rotWithShape="1">
          <a:blip r:embed="rId3">
            <a:alphaModFix amt="40000"/>
            <a:extLst>
              <a:ext uri="{28A0092B-C50C-407E-A947-70E740481C1C}">
                <a14:useLocalDpi xmlns:a14="http://schemas.microsoft.com/office/drawing/2010/main" val="0"/>
              </a:ext>
            </a:extLst>
          </a:blip>
          <a:srcRect t="4255"/>
          <a:stretch/>
        </p:blipFill>
        <p:spPr bwMode="auto">
          <a:xfrm>
            <a:off x="20" y="10"/>
            <a:ext cx="12191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00BCE21C-4A40-48C3-BA2F-3EE8F3D4D450}"/>
              </a:ext>
            </a:extLst>
          </p:cNvPr>
          <p:cNvSpPr>
            <a:spLocks noGrp="1"/>
          </p:cNvSpPr>
          <p:nvPr>
            <p:ph type="title"/>
          </p:nvPr>
        </p:nvSpPr>
        <p:spPr>
          <a:xfrm>
            <a:off x="841249" y="941832"/>
            <a:ext cx="10506456" cy="2057400"/>
          </a:xfrm>
        </p:spPr>
        <p:txBody>
          <a:bodyPr anchor="b">
            <a:normAutofit/>
          </a:bodyPr>
          <a:lstStyle/>
          <a:p>
            <a:r>
              <a:rPr lang="da-DK" sz="5000" dirty="0" smtClean="0"/>
              <a:t>Stærk indenfor produktion</a:t>
            </a:r>
            <a:endParaRPr lang="da-DK" sz="5000" dirty="0"/>
          </a:p>
        </p:txBody>
      </p:sp>
      <p:sp>
        <p:nvSpPr>
          <p:cNvPr id="73" name="Rectangle 72">
            <a:extLst>
              <a:ext uri="{FF2B5EF4-FFF2-40B4-BE49-F238E27FC236}">
                <a16:creationId xmlns:a16="http://schemas.microsoft.com/office/drawing/2014/main" id="{AF2F604E-43BE-4DC3-B983-E071523364F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5" name="Rectangle 74">
            <a:extLst>
              <a:ext uri="{FF2B5EF4-FFF2-40B4-BE49-F238E27FC236}">
                <a16:creationId xmlns:a16="http://schemas.microsoft.com/office/drawing/2014/main" id="{08C9B587-E65E-4B52-B37C-ABEBB6E8792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ladsholder til indhold 2">
            <a:extLst>
              <a:ext uri="{FF2B5EF4-FFF2-40B4-BE49-F238E27FC236}">
                <a16:creationId xmlns:a16="http://schemas.microsoft.com/office/drawing/2014/main" id="{53CC077C-E55C-4577-9531-AB322C69F0FA}"/>
              </a:ext>
            </a:extLst>
          </p:cNvPr>
          <p:cNvSpPr>
            <a:spLocks noGrp="1"/>
          </p:cNvSpPr>
          <p:nvPr>
            <p:ph idx="1"/>
          </p:nvPr>
        </p:nvSpPr>
        <p:spPr>
          <a:xfrm>
            <a:off x="841248" y="3502152"/>
            <a:ext cx="10506456" cy="2670048"/>
          </a:xfrm>
        </p:spPr>
        <p:txBody>
          <a:bodyPr>
            <a:normAutofit fontScale="25000" lnSpcReduction="20000"/>
          </a:bodyPr>
          <a:lstStyle/>
          <a:p>
            <a:pPr lvl="0"/>
            <a:r>
              <a:rPr lang="da-DK" sz="8000" dirty="0"/>
              <a:t>Produktionsindustri er det største erhvervsområde i Ringkøbing-Skjern </a:t>
            </a:r>
            <a:r>
              <a:rPr lang="da-DK" sz="8000" dirty="0" smtClean="0"/>
              <a:t>Kommune</a:t>
            </a:r>
          </a:p>
          <a:p>
            <a:pPr lvl="1"/>
            <a:r>
              <a:rPr lang="da-DK" sz="8000" dirty="0"/>
              <a:t>Andel af privat beskæftigelse: 32 </a:t>
            </a:r>
            <a:r>
              <a:rPr lang="da-DK" sz="8000" dirty="0" smtClean="0"/>
              <a:t>%</a:t>
            </a:r>
            <a:endParaRPr lang="da-DK" sz="8000" dirty="0" smtClean="0">
              <a:solidFill>
                <a:srgbClr val="FF0000"/>
              </a:solidFill>
            </a:endParaRPr>
          </a:p>
          <a:p>
            <a:pPr lvl="1"/>
            <a:r>
              <a:rPr lang="da-DK" sz="8000" dirty="0"/>
              <a:t>Beskæftigede: cirka 7.600 </a:t>
            </a:r>
            <a:r>
              <a:rPr lang="da-DK" sz="8000" dirty="0" smtClean="0"/>
              <a:t>personer</a:t>
            </a:r>
          </a:p>
          <a:p>
            <a:pPr lvl="2"/>
            <a:r>
              <a:rPr lang="da-DK" sz="7200" dirty="0"/>
              <a:t>28 % inden for </a:t>
            </a:r>
            <a:r>
              <a:rPr lang="da-DK" sz="7200" dirty="0" smtClean="0"/>
              <a:t>energi/miljø</a:t>
            </a:r>
          </a:p>
          <a:p>
            <a:pPr lvl="2"/>
            <a:r>
              <a:rPr lang="da-DK" sz="7200" dirty="0" smtClean="0"/>
              <a:t>25 </a:t>
            </a:r>
            <a:r>
              <a:rPr lang="da-DK" sz="7200" dirty="0"/>
              <a:t>% inden for </a:t>
            </a:r>
            <a:r>
              <a:rPr lang="da-DK" sz="7200" dirty="0" smtClean="0"/>
              <a:t>fødevarer</a:t>
            </a:r>
          </a:p>
          <a:p>
            <a:pPr lvl="2"/>
            <a:r>
              <a:rPr lang="da-DK" sz="7200" dirty="0" smtClean="0"/>
              <a:t>19 </a:t>
            </a:r>
            <a:r>
              <a:rPr lang="da-DK" sz="7200" dirty="0"/>
              <a:t>% inden for </a:t>
            </a:r>
            <a:r>
              <a:rPr lang="da-DK" sz="7200" dirty="0" smtClean="0"/>
              <a:t>bygge/bolig</a:t>
            </a:r>
          </a:p>
          <a:p>
            <a:pPr lvl="2"/>
            <a:r>
              <a:rPr lang="da-DK" sz="7200" dirty="0" smtClean="0"/>
              <a:t>28 </a:t>
            </a:r>
            <a:r>
              <a:rPr lang="da-DK" sz="7200" dirty="0"/>
              <a:t>% inden for andre </a:t>
            </a:r>
            <a:r>
              <a:rPr lang="da-DK" sz="7200" dirty="0" smtClean="0"/>
              <a:t>brancher</a:t>
            </a:r>
          </a:p>
          <a:p>
            <a:pPr lvl="1"/>
            <a:r>
              <a:rPr lang="da-DK" sz="7600" dirty="0" smtClean="0"/>
              <a:t>Tæt samarbejde med uddannelsesinstitutioner</a:t>
            </a:r>
          </a:p>
          <a:p>
            <a:pPr lvl="2"/>
            <a:r>
              <a:rPr lang="da-DK" sz="7600" dirty="0" smtClean="0"/>
              <a:t>Mange er langt </a:t>
            </a:r>
            <a:r>
              <a:rPr lang="da-DK" sz="7600" dirty="0"/>
              <a:t>fremme med digitalisering og </a:t>
            </a:r>
            <a:r>
              <a:rPr lang="da-DK" sz="7600" dirty="0" smtClean="0"/>
              <a:t>automatisering</a:t>
            </a:r>
          </a:p>
          <a:p>
            <a:pPr lvl="1"/>
            <a:r>
              <a:rPr lang="da-DK" sz="7600" dirty="0" smtClean="0"/>
              <a:t>Eksport til </a:t>
            </a:r>
            <a:r>
              <a:rPr lang="da-DK" sz="7600" dirty="0"/>
              <a:t>det meste af verden </a:t>
            </a:r>
            <a:endParaRPr lang="da-DK" sz="7600" dirty="0" smtClean="0"/>
          </a:p>
          <a:p>
            <a:pPr lvl="2"/>
            <a:r>
              <a:rPr lang="da-DK" sz="7200" dirty="0"/>
              <a:t>L</a:t>
            </a:r>
            <a:r>
              <a:rPr lang="da-DK" sz="7200" dirty="0" smtClean="0"/>
              <a:t>øber </a:t>
            </a:r>
            <a:r>
              <a:rPr lang="da-DK" sz="7200" dirty="0"/>
              <a:t>op i omkring 5,4 mia</a:t>
            </a:r>
            <a:r>
              <a:rPr lang="da-DK" sz="7200" dirty="0" smtClean="0"/>
              <a:t>. kr. </a:t>
            </a:r>
            <a:r>
              <a:rPr lang="da-DK" sz="7200" dirty="0"/>
              <a:t>om </a:t>
            </a:r>
            <a:r>
              <a:rPr lang="da-DK" sz="7200" dirty="0" smtClean="0"/>
              <a:t>året</a:t>
            </a:r>
          </a:p>
          <a:p>
            <a:pPr marL="914400" lvl="2" indent="0">
              <a:buNone/>
            </a:pPr>
            <a:r>
              <a:rPr lang="da-DK" sz="7200" dirty="0" smtClean="0"/>
              <a:t>Kilde: Kommunerapport 2021, Erhvervshus Midtjylland </a:t>
            </a:r>
            <a:endParaRPr lang="da-DK" sz="7200" dirty="0"/>
          </a:p>
          <a:p>
            <a:pPr lvl="2"/>
            <a:endParaRPr lang="da-DK" sz="7200" dirty="0" smtClean="0"/>
          </a:p>
          <a:p>
            <a:endParaRPr lang="da-DK" sz="8000" dirty="0"/>
          </a:p>
          <a:p>
            <a:pPr lvl="2"/>
            <a:endParaRPr lang="da-DK" sz="1200" dirty="0" smtClean="0"/>
          </a:p>
          <a:p>
            <a:pPr lvl="1"/>
            <a:r>
              <a:rPr lang="da-DK" sz="1600" dirty="0"/>
              <a:t/>
            </a:r>
            <a:br>
              <a:rPr lang="da-DK" sz="1600" dirty="0"/>
            </a:br>
            <a:endParaRPr lang="da-DK" sz="1600" dirty="0">
              <a:solidFill>
                <a:srgbClr val="FF0000"/>
              </a:solidFill>
            </a:endParaRPr>
          </a:p>
          <a:p>
            <a:pPr lvl="0"/>
            <a:endParaRPr lang="da-DK" sz="2000" dirty="0" smtClean="0"/>
          </a:p>
          <a:p>
            <a:pPr lvl="0"/>
            <a:r>
              <a:rPr lang="da-DK" sz="2000" dirty="0" err="1" smtClean="0"/>
              <a:t>Virkso</a:t>
            </a:r>
            <a:endParaRPr lang="da-DK" sz="2000" dirty="0"/>
          </a:p>
          <a:p>
            <a:r>
              <a:rPr lang="da-DK" sz="2000" dirty="0">
                <a:solidFill>
                  <a:schemeClr val="bg1"/>
                </a:solidFill>
              </a:rPr>
              <a:t>Virksomhederne arbejder tæt sammen med uddannelsesinstitutioner for altid at have den nyeste viden. Derfor er mange langt fremme med digitalisering og automatisering. Det betyder, at eksempelvis 3D-printere, robotter og CNC-maskiner er hverdag</a:t>
            </a:r>
          </a:p>
          <a:p>
            <a:r>
              <a:rPr lang="da-DK" sz="2000" dirty="0">
                <a:solidFill>
                  <a:schemeClr val="bg1"/>
                </a:solidFill>
              </a:rPr>
              <a:t>Det stærke fokus på viden er grunden til, at vi klarer os rigtig godt internationalt. Produktionen er blevet så effektiv og innovativ, at den kan konkurrere med Kina. Vi eksporterer til det meste af verden og har datterselskaber spredt ud over hele kloden. Eksporten løber op i omkring </a:t>
            </a:r>
            <a:r>
              <a:rPr lang="da-DK" sz="2000" dirty="0" smtClean="0">
                <a:solidFill>
                  <a:schemeClr val="bg1"/>
                </a:solidFill>
              </a:rPr>
              <a:t>5,4 mia</a:t>
            </a:r>
            <a:r>
              <a:rPr lang="da-DK" sz="2000" dirty="0">
                <a:solidFill>
                  <a:schemeClr val="bg1"/>
                </a:solidFill>
              </a:rPr>
              <a:t>. om året</a:t>
            </a:r>
          </a:p>
          <a:p>
            <a:pPr lvl="0"/>
            <a:endParaRPr lang="da-DK" sz="2000" dirty="0">
              <a:solidFill>
                <a:schemeClr val="bg1"/>
              </a:solidFill>
            </a:endParaRPr>
          </a:p>
          <a:p>
            <a:pPr lvl="0"/>
            <a:endParaRPr lang="da-DK" sz="2000" dirty="0"/>
          </a:p>
          <a:p>
            <a:pPr lvl="0"/>
            <a:endParaRPr lang="da-DK" sz="2000" dirty="0"/>
          </a:p>
          <a:p>
            <a:pPr lvl="0"/>
            <a:endParaRPr lang="da-DK" sz="2000" dirty="0"/>
          </a:p>
          <a:p>
            <a:pPr lvl="0"/>
            <a:endParaRPr lang="da-DK" sz="2000" dirty="0"/>
          </a:p>
          <a:p>
            <a:pPr lvl="0"/>
            <a:endParaRPr lang="da-DK" sz="2000" dirty="0"/>
          </a:p>
          <a:p>
            <a:pPr lvl="0"/>
            <a:endParaRPr lang="da-DK" sz="2000" dirty="0"/>
          </a:p>
          <a:p>
            <a:pPr marL="0" indent="0">
              <a:buNone/>
            </a:pPr>
            <a:endParaRPr lang="da-DK" sz="2000" dirty="0"/>
          </a:p>
        </p:txBody>
      </p:sp>
      <p:pic>
        <p:nvPicPr>
          <p:cNvPr id="8" name="Billede 7">
            <a:extLst>
              <a:ext uri="{FF2B5EF4-FFF2-40B4-BE49-F238E27FC236}">
                <a16:creationId xmlns:a16="http://schemas.microsoft.com/office/drawing/2014/main" id="{D5EEFD8C-72BF-45B5-8652-1F90284773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13324" y="282137"/>
            <a:ext cx="1952692" cy="940185"/>
          </a:xfrm>
          <a:prstGeom prst="rect">
            <a:avLst/>
          </a:prstGeom>
        </p:spPr>
      </p:pic>
      <p:sp>
        <p:nvSpPr>
          <p:cNvPr id="7" name="Tekstfelt 6"/>
          <p:cNvSpPr txBox="1"/>
          <p:nvPr/>
        </p:nvSpPr>
        <p:spPr>
          <a:xfrm>
            <a:off x="7900745" y="3857297"/>
            <a:ext cx="4225158" cy="553998"/>
          </a:xfrm>
          <a:prstGeom prst="rect">
            <a:avLst/>
          </a:prstGeom>
          <a:noFill/>
        </p:spPr>
        <p:txBody>
          <a:bodyPr wrap="square" rtlCol="0">
            <a:spAutoFit/>
          </a:bodyPr>
          <a:lstStyle/>
          <a:p>
            <a:r>
              <a:rPr lang="da-DK" sz="1200" dirty="0"/>
              <a:t>Kilde: Kommunerapport 2021, Erhvervshus Midtjylland </a:t>
            </a:r>
          </a:p>
          <a:p>
            <a:endParaRPr lang="da-DK" dirty="0"/>
          </a:p>
        </p:txBody>
      </p:sp>
    </p:spTree>
    <p:extLst>
      <p:ext uri="{BB962C8B-B14F-4D97-AF65-F5344CB8AC3E}">
        <p14:creationId xmlns:p14="http://schemas.microsoft.com/office/powerpoint/2010/main" val="1826614906"/>
      </p:ext>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7C432AFE-B3D2-4BFF-BF8F-96C27AFF1A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Billede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616656" y="3449003"/>
            <a:ext cx="2731048" cy="2866072"/>
          </a:xfrm>
          <a:prstGeom prst="rect">
            <a:avLst/>
          </a:prstGeom>
        </p:spPr>
      </p:pic>
      <p:sp>
        <p:nvSpPr>
          <p:cNvPr id="2" name="Titel 1">
            <a:extLst>
              <a:ext uri="{FF2B5EF4-FFF2-40B4-BE49-F238E27FC236}">
                <a16:creationId xmlns:a16="http://schemas.microsoft.com/office/drawing/2014/main" id="{CDDC60A7-6799-4AE8-B6EA-128DE9C33F1C}"/>
              </a:ext>
            </a:extLst>
          </p:cNvPr>
          <p:cNvSpPr>
            <a:spLocks noGrp="1"/>
          </p:cNvSpPr>
          <p:nvPr>
            <p:ph type="title"/>
          </p:nvPr>
        </p:nvSpPr>
        <p:spPr>
          <a:xfrm>
            <a:off x="841249" y="941832"/>
            <a:ext cx="10506456" cy="2057400"/>
          </a:xfrm>
        </p:spPr>
        <p:txBody>
          <a:bodyPr anchor="b">
            <a:normAutofit/>
          </a:bodyPr>
          <a:lstStyle/>
          <a:p>
            <a:r>
              <a:rPr lang="da-DK" sz="5000" dirty="0" smtClean="0"/>
              <a:t>Digital Tranformation Lab –</a:t>
            </a:r>
            <a:br>
              <a:rPr lang="da-DK" sz="5000" dirty="0" smtClean="0"/>
            </a:br>
            <a:r>
              <a:rPr lang="da-DK" sz="5000" dirty="0" smtClean="0"/>
              <a:t>indviet 6. september 2021 i Skjern </a:t>
            </a:r>
            <a:endParaRPr lang="da-DK" sz="5000" dirty="0"/>
          </a:p>
        </p:txBody>
      </p:sp>
      <p:sp>
        <p:nvSpPr>
          <p:cNvPr id="137" name="Rectangle 136">
            <a:extLst>
              <a:ext uri="{FF2B5EF4-FFF2-40B4-BE49-F238E27FC236}">
                <a16:creationId xmlns:a16="http://schemas.microsoft.com/office/drawing/2014/main" id="{AF2F604E-43BE-4DC3-B983-E071523364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9" name="Rectangle 138">
            <a:extLst>
              <a:ext uri="{FF2B5EF4-FFF2-40B4-BE49-F238E27FC236}">
                <a16:creationId xmlns:a16="http://schemas.microsoft.com/office/drawing/2014/main" id="{08C9B587-E65E-4B52-B37C-ABEBB6E879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ladsholder til indhold 2">
            <a:extLst>
              <a:ext uri="{FF2B5EF4-FFF2-40B4-BE49-F238E27FC236}">
                <a16:creationId xmlns:a16="http://schemas.microsoft.com/office/drawing/2014/main" id="{C76A220A-5E38-46B8-8268-6BAA7D6926FB}"/>
              </a:ext>
            </a:extLst>
          </p:cNvPr>
          <p:cNvSpPr>
            <a:spLocks noGrp="1"/>
          </p:cNvSpPr>
          <p:nvPr>
            <p:ph idx="1"/>
          </p:nvPr>
        </p:nvSpPr>
        <p:spPr>
          <a:xfrm>
            <a:off x="841248" y="3502151"/>
            <a:ext cx="6716840" cy="2984373"/>
          </a:xfrm>
        </p:spPr>
        <p:txBody>
          <a:bodyPr>
            <a:normAutofit/>
          </a:bodyPr>
          <a:lstStyle/>
          <a:p>
            <a:r>
              <a:rPr lang="da-DK" sz="2000" dirty="0" smtClean="0"/>
              <a:t>DTL Ringkøbing-Skjern er et storstilet industrielt og akademisk samarbejde mellem Ringkøbing-Skjern Kommune, Aarhus Universitet og erhvervslivet.</a:t>
            </a:r>
          </a:p>
          <a:p>
            <a:r>
              <a:rPr lang="da-DK" sz="2000" dirty="0" smtClean="0"/>
              <a:t>Den nye facilitet skal sikre, at lokale virksomheder i Ringkøbing-Skjern Kommune er med forrest på den industrielle og digitale bølge </a:t>
            </a:r>
            <a:endParaRPr lang="da-DK" sz="2000" dirty="0"/>
          </a:p>
        </p:txBody>
      </p:sp>
      <p:pic>
        <p:nvPicPr>
          <p:cNvPr id="11" name="Billede 10">
            <a:extLst>
              <a:ext uri="{FF2B5EF4-FFF2-40B4-BE49-F238E27FC236}">
                <a16:creationId xmlns:a16="http://schemas.microsoft.com/office/drawing/2014/main" id="{1E91D402-2FE5-43E8-BA92-43169D58CC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13324" y="282137"/>
            <a:ext cx="1952692" cy="940185"/>
          </a:xfrm>
          <a:prstGeom prst="rect">
            <a:avLst/>
          </a:prstGeom>
        </p:spPr>
      </p:pic>
      <p:sp>
        <p:nvSpPr>
          <p:cNvPr id="4" name="Tekstfelt 3"/>
          <p:cNvSpPr txBox="1"/>
          <p:nvPr/>
        </p:nvSpPr>
        <p:spPr>
          <a:xfrm>
            <a:off x="2007477" y="108691"/>
            <a:ext cx="7850626" cy="1508105"/>
          </a:xfrm>
          <a:prstGeom prst="rect">
            <a:avLst/>
          </a:prstGeom>
          <a:noFill/>
        </p:spPr>
        <p:txBody>
          <a:bodyPr wrap="square" rtlCol="0">
            <a:spAutoFit/>
          </a:bodyPr>
          <a:lstStyle/>
          <a:p>
            <a:r>
              <a:rPr lang="da-DK" sz="2400" i="1" dirty="0" smtClean="0">
                <a:solidFill>
                  <a:schemeClr val="accent2"/>
                </a:solidFill>
              </a:rPr>
              <a:t>Jeg håber på</a:t>
            </a:r>
            <a:r>
              <a:rPr lang="da-DK" sz="2400" i="1" dirty="0">
                <a:solidFill>
                  <a:schemeClr val="accent2"/>
                </a:solidFill>
              </a:rPr>
              <a:t>, at vi med laboratoriet kan bidrage til virksomhedernes digitale udvikling og vækst i </a:t>
            </a:r>
            <a:r>
              <a:rPr lang="da-DK" sz="2400" i="1" dirty="0" smtClean="0">
                <a:solidFill>
                  <a:schemeClr val="accent2"/>
                </a:solidFill>
              </a:rPr>
              <a:t>Ringkøbing-Skjern Kommune. </a:t>
            </a:r>
            <a:r>
              <a:rPr lang="da-DK" sz="2400" dirty="0" smtClean="0">
                <a:solidFill>
                  <a:schemeClr val="accent2"/>
                </a:solidFill>
              </a:rPr>
              <a:t>Jakob Lemming, Lab manager DTL </a:t>
            </a:r>
          </a:p>
          <a:p>
            <a:endParaRPr lang="da-DK" sz="2000" i="1" dirty="0">
              <a:solidFill>
                <a:schemeClr val="accent2"/>
              </a:solidFill>
            </a:endParaRPr>
          </a:p>
        </p:txBody>
      </p:sp>
    </p:spTree>
    <p:extLst>
      <p:ext uri="{BB962C8B-B14F-4D97-AF65-F5344CB8AC3E}">
        <p14:creationId xmlns:p14="http://schemas.microsoft.com/office/powerpoint/2010/main" val="2988854871"/>
      </p:ext>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7C432AFE-B3D2-4BFF-BF8F-96C27AFF1A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CDDC60A7-6799-4AE8-B6EA-128DE9C33F1C}"/>
              </a:ext>
            </a:extLst>
          </p:cNvPr>
          <p:cNvSpPr>
            <a:spLocks noGrp="1"/>
          </p:cNvSpPr>
          <p:nvPr>
            <p:ph type="title"/>
          </p:nvPr>
        </p:nvSpPr>
        <p:spPr>
          <a:xfrm>
            <a:off x="841249" y="941832"/>
            <a:ext cx="10506456" cy="2057400"/>
          </a:xfrm>
        </p:spPr>
        <p:txBody>
          <a:bodyPr anchor="b">
            <a:normAutofit/>
          </a:bodyPr>
          <a:lstStyle/>
          <a:p>
            <a:r>
              <a:rPr lang="da-DK" sz="5000" dirty="0" smtClean="0"/>
              <a:t>DTL Skjern- </a:t>
            </a:r>
            <a:br>
              <a:rPr lang="da-DK" sz="5000" dirty="0" smtClean="0"/>
            </a:br>
            <a:r>
              <a:rPr lang="da-DK" sz="5000" dirty="0" smtClean="0"/>
              <a:t>fokus på </a:t>
            </a:r>
            <a:r>
              <a:rPr lang="da-DK" sz="5400" dirty="0" smtClean="0"/>
              <a:t>"digitale tvillinger" </a:t>
            </a:r>
            <a:endParaRPr lang="da-DK" sz="5000" dirty="0"/>
          </a:p>
        </p:txBody>
      </p:sp>
      <p:sp>
        <p:nvSpPr>
          <p:cNvPr id="137" name="Rectangle 136">
            <a:extLst>
              <a:ext uri="{FF2B5EF4-FFF2-40B4-BE49-F238E27FC236}">
                <a16:creationId xmlns:a16="http://schemas.microsoft.com/office/drawing/2014/main" id="{AF2F604E-43BE-4DC3-B983-E071523364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9" name="Rectangle 138">
            <a:extLst>
              <a:ext uri="{FF2B5EF4-FFF2-40B4-BE49-F238E27FC236}">
                <a16:creationId xmlns:a16="http://schemas.microsoft.com/office/drawing/2014/main" id="{08C9B587-E65E-4B52-B37C-ABEBB6E879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ladsholder til indhold 2">
            <a:extLst>
              <a:ext uri="{FF2B5EF4-FFF2-40B4-BE49-F238E27FC236}">
                <a16:creationId xmlns:a16="http://schemas.microsoft.com/office/drawing/2014/main" id="{C76A220A-5E38-46B8-8268-6BAA7D6926FB}"/>
              </a:ext>
            </a:extLst>
          </p:cNvPr>
          <p:cNvSpPr>
            <a:spLocks noGrp="1"/>
          </p:cNvSpPr>
          <p:nvPr>
            <p:ph idx="1"/>
          </p:nvPr>
        </p:nvSpPr>
        <p:spPr>
          <a:xfrm>
            <a:off x="841248" y="3502151"/>
            <a:ext cx="6716840" cy="2984373"/>
          </a:xfrm>
        </p:spPr>
        <p:txBody>
          <a:bodyPr>
            <a:normAutofit/>
          </a:bodyPr>
          <a:lstStyle/>
          <a:p>
            <a:pPr marL="0" indent="0" fontAlgn="base">
              <a:buNone/>
            </a:pPr>
            <a:endParaRPr lang="da-DK" dirty="0"/>
          </a:p>
          <a:p>
            <a:pPr fontAlgn="base"/>
            <a:r>
              <a:rPr lang="da-DK" sz="2000" dirty="0" smtClean="0"/>
              <a:t>Digitale tvillinger kombinerer </a:t>
            </a:r>
            <a:r>
              <a:rPr lang="da-DK" sz="2000" dirty="0"/>
              <a:t>en digital model og et fysisk produkt eller for eksempel en produktionslinje. Den digitale udgave er en præcis repræsentation af den fysiske </a:t>
            </a:r>
            <a:r>
              <a:rPr lang="da-DK" sz="2000" dirty="0" smtClean="0"/>
              <a:t>model</a:t>
            </a:r>
          </a:p>
          <a:p>
            <a:pPr lvl="1" fontAlgn="base"/>
            <a:r>
              <a:rPr lang="da-DK" sz="2000" dirty="0"/>
              <a:t>A</a:t>
            </a:r>
            <a:r>
              <a:rPr lang="da-DK" sz="2000" dirty="0" smtClean="0"/>
              <a:t>nalysere </a:t>
            </a:r>
            <a:r>
              <a:rPr lang="da-DK" sz="2000" dirty="0"/>
              <a:t>og forudsige problemer </a:t>
            </a:r>
            <a:r>
              <a:rPr lang="da-DK" sz="2000" dirty="0" smtClean="0"/>
              <a:t>inden fysisk fremstilling</a:t>
            </a:r>
            <a:endParaRPr lang="da-DK" sz="2000" dirty="0"/>
          </a:p>
        </p:txBody>
      </p:sp>
      <p:pic>
        <p:nvPicPr>
          <p:cNvPr id="11" name="Billede 10">
            <a:extLst>
              <a:ext uri="{FF2B5EF4-FFF2-40B4-BE49-F238E27FC236}">
                <a16:creationId xmlns:a16="http://schemas.microsoft.com/office/drawing/2014/main" id="{1E91D402-2FE5-43E8-BA92-43169D58CC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3324" y="282137"/>
            <a:ext cx="1952692" cy="940185"/>
          </a:xfrm>
          <a:prstGeom prst="rect">
            <a:avLst/>
          </a:prstGeom>
        </p:spPr>
      </p:pic>
      <p:pic>
        <p:nvPicPr>
          <p:cNvPr id="1026" name="Picture 2" descr="Der er ingen alternativ tekst for dette billed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8902" y="3415576"/>
            <a:ext cx="3846950" cy="2885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8169517"/>
      </p:ext>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7C432AFE-B3D2-4BFF-BF8F-96C27AFF1AC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Billede 4">
            <a:extLst>
              <a:ext uri="{FF2B5EF4-FFF2-40B4-BE49-F238E27FC236}">
                <a16:creationId xmlns:a16="http://schemas.microsoft.com/office/drawing/2014/main" id="{5DF634B5-7DE1-4563-AFB7-03596A5B8F98}"/>
              </a:ext>
            </a:extLst>
          </p:cNvPr>
          <p:cNvPicPr>
            <a:picLocks noChangeAspect="1"/>
          </p:cNvPicPr>
          <p:nvPr/>
        </p:nvPicPr>
        <p:blipFill rotWithShape="1">
          <a:blip r:embed="rId3">
            <a:alphaModFix amt="40000"/>
            <a:extLst>
              <a:ext uri="{28A0092B-C50C-407E-A947-70E740481C1C}">
                <a14:useLocalDpi xmlns:a14="http://schemas.microsoft.com/office/drawing/2010/main" val="0"/>
              </a:ext>
            </a:extLst>
          </a:blip>
          <a:srcRect t="22145"/>
          <a:stretch/>
        </p:blipFill>
        <p:spPr>
          <a:xfrm>
            <a:off x="20" y="10"/>
            <a:ext cx="12191979" cy="6857990"/>
          </a:xfrm>
          <a:prstGeom prst="rect">
            <a:avLst/>
          </a:prstGeom>
        </p:spPr>
      </p:pic>
      <p:sp>
        <p:nvSpPr>
          <p:cNvPr id="2" name="Titel 1">
            <a:extLst>
              <a:ext uri="{FF2B5EF4-FFF2-40B4-BE49-F238E27FC236}">
                <a16:creationId xmlns:a16="http://schemas.microsoft.com/office/drawing/2014/main" id="{520E57EE-46C8-4B21-8CBB-4C6A8FCC6A12}"/>
              </a:ext>
            </a:extLst>
          </p:cNvPr>
          <p:cNvSpPr>
            <a:spLocks noGrp="1"/>
          </p:cNvSpPr>
          <p:nvPr>
            <p:ph type="title"/>
          </p:nvPr>
        </p:nvSpPr>
        <p:spPr>
          <a:xfrm>
            <a:off x="841249" y="941832"/>
            <a:ext cx="10506456" cy="2057400"/>
          </a:xfrm>
        </p:spPr>
        <p:txBody>
          <a:bodyPr anchor="b">
            <a:normAutofit/>
          </a:bodyPr>
          <a:lstStyle/>
          <a:p>
            <a:r>
              <a:rPr lang="da-DK" sz="5000" dirty="0"/>
              <a:t>Stærk indenfor landbrug og fødevarer</a:t>
            </a:r>
          </a:p>
        </p:txBody>
      </p:sp>
      <p:sp>
        <p:nvSpPr>
          <p:cNvPr id="21" name="Rectangle 20">
            <a:extLst>
              <a:ext uri="{FF2B5EF4-FFF2-40B4-BE49-F238E27FC236}">
                <a16:creationId xmlns:a16="http://schemas.microsoft.com/office/drawing/2014/main" id="{AF2F604E-43BE-4DC3-B983-E071523364F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3" name="Rectangle 22">
            <a:extLst>
              <a:ext uri="{FF2B5EF4-FFF2-40B4-BE49-F238E27FC236}">
                <a16:creationId xmlns:a16="http://schemas.microsoft.com/office/drawing/2014/main" id="{08C9B587-E65E-4B52-B37C-ABEBB6E8792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ladsholder til indhold 2">
            <a:extLst>
              <a:ext uri="{FF2B5EF4-FFF2-40B4-BE49-F238E27FC236}">
                <a16:creationId xmlns:a16="http://schemas.microsoft.com/office/drawing/2014/main" id="{098416E8-35ED-4179-ACE1-D1DF1684FB8E}"/>
              </a:ext>
            </a:extLst>
          </p:cNvPr>
          <p:cNvSpPr>
            <a:spLocks noGrp="1"/>
          </p:cNvSpPr>
          <p:nvPr>
            <p:ph idx="1"/>
          </p:nvPr>
        </p:nvSpPr>
        <p:spPr>
          <a:xfrm>
            <a:off x="841248" y="3502152"/>
            <a:ext cx="10506456" cy="3355848"/>
          </a:xfrm>
        </p:spPr>
        <p:txBody>
          <a:bodyPr>
            <a:normAutofit fontScale="85000" lnSpcReduction="20000"/>
          </a:bodyPr>
          <a:lstStyle/>
          <a:p>
            <a:r>
              <a:rPr lang="da-DK" sz="2600" dirty="0" smtClean="0"/>
              <a:t>Mere end  26 % procent </a:t>
            </a:r>
            <a:r>
              <a:rPr lang="da-DK" sz="2600" dirty="0"/>
              <a:t>af alle </a:t>
            </a:r>
            <a:r>
              <a:rPr lang="da-DK" sz="2600" dirty="0" smtClean="0"/>
              <a:t>private jobs </a:t>
            </a:r>
            <a:r>
              <a:rPr lang="da-DK" sz="2600" dirty="0"/>
              <a:t>i Ringkøbing-Skjern ligger indenfor </a:t>
            </a:r>
            <a:r>
              <a:rPr lang="da-DK" sz="2600" dirty="0" smtClean="0"/>
              <a:t>landbrug og fødevarer </a:t>
            </a:r>
            <a:endParaRPr lang="da-DK" sz="2600" dirty="0"/>
          </a:p>
          <a:p>
            <a:pPr lvl="1"/>
            <a:r>
              <a:rPr lang="da-DK" sz="2600" dirty="0" smtClean="0"/>
              <a:t>Beskæftigede</a:t>
            </a:r>
            <a:r>
              <a:rPr lang="da-DK" sz="2600" dirty="0"/>
              <a:t>: cirka 6.400 </a:t>
            </a:r>
            <a:r>
              <a:rPr lang="da-DK" sz="2600" dirty="0" smtClean="0"/>
              <a:t>personer</a:t>
            </a:r>
          </a:p>
          <a:p>
            <a:r>
              <a:rPr lang="da-DK" sz="2600" dirty="0" smtClean="0"/>
              <a:t>Rene </a:t>
            </a:r>
            <a:r>
              <a:rPr lang="da-DK" sz="2600" dirty="0"/>
              <a:t>råvarer, vild natur, omtanke og autenticitet. Det er smagen af Ringkøbing-Skjern. Om det er ost, lam, whisky eller fisk, har vi de gode råvarer og produktionsforhold, der gør os til et af Danmarks rigeste spisekamre</a:t>
            </a:r>
          </a:p>
          <a:p>
            <a:r>
              <a:rPr lang="da-DK" sz="2600" dirty="0" smtClean="0"/>
              <a:t>Specialproduktion </a:t>
            </a:r>
            <a:r>
              <a:rPr lang="da-DK" sz="2600" dirty="0"/>
              <a:t>inden for økologi, mikrobryggerier, vildt, fisk og skaldyr – bare for at plukke lidt – har været en væsentlig løftestang for at sætte egnen på Danmarks gourmet-landkort</a:t>
            </a:r>
          </a:p>
          <a:p>
            <a:r>
              <a:rPr lang="da-DK" sz="2600" dirty="0"/>
              <a:t>Som noget særligt har Ringkøbing-Skjern en decideret </a:t>
            </a:r>
            <a:r>
              <a:rPr lang="da-DK" sz="2600" dirty="0" smtClean="0"/>
              <a:t>fødevarepolitik</a:t>
            </a:r>
          </a:p>
          <a:p>
            <a:pPr marL="457200" lvl="1" indent="0">
              <a:buNone/>
            </a:pPr>
            <a:r>
              <a:rPr lang="da-DK" sz="2600" dirty="0" smtClean="0">
                <a:hlinkClick r:id="rId4"/>
              </a:rPr>
              <a:t>Fødevarevarepolitik og handlingsplan </a:t>
            </a:r>
            <a:endParaRPr lang="da-DK" sz="2600" dirty="0"/>
          </a:p>
          <a:p>
            <a:endParaRPr lang="da-DK" sz="2000" dirty="0"/>
          </a:p>
        </p:txBody>
      </p:sp>
      <p:pic>
        <p:nvPicPr>
          <p:cNvPr id="13" name="Billede 12">
            <a:extLst>
              <a:ext uri="{FF2B5EF4-FFF2-40B4-BE49-F238E27FC236}">
                <a16:creationId xmlns:a16="http://schemas.microsoft.com/office/drawing/2014/main" id="{476A58C4-1FD8-493F-B614-D590825456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13324" y="282137"/>
            <a:ext cx="1952692" cy="940185"/>
          </a:xfrm>
          <a:prstGeom prst="rect">
            <a:avLst/>
          </a:prstGeom>
        </p:spPr>
      </p:pic>
      <p:sp>
        <p:nvSpPr>
          <p:cNvPr id="4" name="Rektangel 3"/>
          <p:cNvSpPr/>
          <p:nvPr/>
        </p:nvSpPr>
        <p:spPr>
          <a:xfrm>
            <a:off x="2658155" y="267842"/>
            <a:ext cx="6242351" cy="1200329"/>
          </a:xfrm>
          <a:prstGeom prst="rect">
            <a:avLst/>
          </a:prstGeom>
        </p:spPr>
        <p:txBody>
          <a:bodyPr wrap="none">
            <a:spAutoFit/>
          </a:bodyPr>
          <a:lstStyle/>
          <a:p>
            <a:pPr algn="ctr"/>
            <a:r>
              <a:rPr lang="da-DK" sz="2400" dirty="0" smtClean="0">
                <a:solidFill>
                  <a:srgbClr val="ED7D31"/>
                </a:solidFill>
              </a:rPr>
              <a:t>www.smagenafvest. </a:t>
            </a:r>
            <a:br>
              <a:rPr lang="da-DK" sz="2400" dirty="0" smtClean="0">
                <a:solidFill>
                  <a:srgbClr val="ED7D31"/>
                </a:solidFill>
              </a:rPr>
            </a:br>
            <a:r>
              <a:rPr lang="da-DK" sz="2400" b="1" cap="all" dirty="0" smtClean="0">
                <a:solidFill>
                  <a:srgbClr val="ED7D31"/>
                </a:solidFill>
              </a:rPr>
              <a:t>VELKOMMEN </a:t>
            </a:r>
            <a:r>
              <a:rPr lang="da-DK" sz="2400" b="1" cap="all" dirty="0">
                <a:solidFill>
                  <a:srgbClr val="ED7D31"/>
                </a:solidFill>
              </a:rPr>
              <a:t>TIL VESTJYLLANDS SPISEKAMMER</a:t>
            </a:r>
          </a:p>
          <a:p>
            <a:endParaRPr lang="da-DK" sz="2400" dirty="0">
              <a:solidFill>
                <a:srgbClr val="ED7D31"/>
              </a:solidFill>
            </a:endParaRPr>
          </a:p>
        </p:txBody>
      </p:sp>
      <p:sp>
        <p:nvSpPr>
          <p:cNvPr id="10" name="Tekstfelt 9"/>
          <p:cNvSpPr txBox="1"/>
          <p:nvPr/>
        </p:nvSpPr>
        <p:spPr>
          <a:xfrm>
            <a:off x="7544694" y="4009011"/>
            <a:ext cx="4225158" cy="553998"/>
          </a:xfrm>
          <a:prstGeom prst="rect">
            <a:avLst/>
          </a:prstGeom>
          <a:noFill/>
        </p:spPr>
        <p:txBody>
          <a:bodyPr wrap="square" rtlCol="0">
            <a:spAutoFit/>
          </a:bodyPr>
          <a:lstStyle/>
          <a:p>
            <a:r>
              <a:rPr lang="da-DK" sz="1200" dirty="0"/>
              <a:t>Kilde: Kommunerapport 2021, Erhvervshus Midtjylland </a:t>
            </a:r>
          </a:p>
          <a:p>
            <a:endParaRPr lang="da-DK" dirty="0"/>
          </a:p>
        </p:txBody>
      </p:sp>
    </p:spTree>
    <p:extLst>
      <p:ext uri="{BB962C8B-B14F-4D97-AF65-F5344CB8AC3E}">
        <p14:creationId xmlns:p14="http://schemas.microsoft.com/office/powerpoint/2010/main" val="2838179201"/>
      </p:ext>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7C432AFE-B3D2-4BFF-BF8F-96C27AFF1AC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Billedresultat for hvide sande strand">
            <a:extLst>
              <a:ext uri="{FF2B5EF4-FFF2-40B4-BE49-F238E27FC236}">
                <a16:creationId xmlns:a16="http://schemas.microsoft.com/office/drawing/2014/main" id="{12C91F0A-0215-4A48-BC4A-CC1DB3321E87}"/>
              </a:ext>
            </a:extLst>
          </p:cNvPr>
          <p:cNvPicPr>
            <a:picLocks noChangeAspect="1" noChangeArrowheads="1"/>
          </p:cNvPicPr>
          <p:nvPr/>
        </p:nvPicPr>
        <p:blipFill rotWithShape="1">
          <a:blip r:embed="rId3">
            <a:alphaModFix amt="40000"/>
            <a:extLst>
              <a:ext uri="{28A0092B-C50C-407E-A947-70E740481C1C}">
                <a14:useLocalDpi xmlns:a14="http://schemas.microsoft.com/office/drawing/2010/main" val="0"/>
              </a:ext>
            </a:extLst>
          </a:blip>
          <a:srcRect t="15730"/>
          <a:stretch/>
        </p:blipFill>
        <p:spPr bwMode="auto">
          <a:xfrm>
            <a:off x="21" y="-69194"/>
            <a:ext cx="12191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0405F610-DE03-4E8E-B609-0BF88A520C12}"/>
              </a:ext>
            </a:extLst>
          </p:cNvPr>
          <p:cNvSpPr>
            <a:spLocks noGrp="1"/>
          </p:cNvSpPr>
          <p:nvPr>
            <p:ph type="title"/>
          </p:nvPr>
        </p:nvSpPr>
        <p:spPr>
          <a:xfrm>
            <a:off x="841249" y="941832"/>
            <a:ext cx="10506456" cy="2057400"/>
          </a:xfrm>
        </p:spPr>
        <p:txBody>
          <a:bodyPr anchor="b">
            <a:normAutofit/>
          </a:bodyPr>
          <a:lstStyle/>
          <a:p>
            <a:r>
              <a:rPr lang="da-DK" sz="5000" dirty="0"/>
              <a:t>Stærk indenfor turisme</a:t>
            </a:r>
          </a:p>
        </p:txBody>
      </p:sp>
      <p:sp>
        <p:nvSpPr>
          <p:cNvPr id="73" name="Rectangle 72">
            <a:extLst>
              <a:ext uri="{FF2B5EF4-FFF2-40B4-BE49-F238E27FC236}">
                <a16:creationId xmlns:a16="http://schemas.microsoft.com/office/drawing/2014/main" id="{AF2F604E-43BE-4DC3-B983-E071523364F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5" name="Rectangle 74">
            <a:extLst>
              <a:ext uri="{FF2B5EF4-FFF2-40B4-BE49-F238E27FC236}">
                <a16:creationId xmlns:a16="http://schemas.microsoft.com/office/drawing/2014/main" id="{08C9B587-E65E-4B52-B37C-ABEBB6E8792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ladsholder til indhold 2">
            <a:extLst>
              <a:ext uri="{FF2B5EF4-FFF2-40B4-BE49-F238E27FC236}">
                <a16:creationId xmlns:a16="http://schemas.microsoft.com/office/drawing/2014/main" id="{CAA0FCAB-38F3-4852-B7F6-4F75C2903F4D}"/>
              </a:ext>
            </a:extLst>
          </p:cNvPr>
          <p:cNvSpPr>
            <a:spLocks noGrp="1"/>
          </p:cNvSpPr>
          <p:nvPr>
            <p:ph idx="1"/>
          </p:nvPr>
        </p:nvSpPr>
        <p:spPr>
          <a:xfrm>
            <a:off x="894011" y="3260170"/>
            <a:ext cx="10506456" cy="3528626"/>
          </a:xfrm>
        </p:spPr>
        <p:txBody>
          <a:bodyPr>
            <a:normAutofit lnSpcReduction="10000"/>
          </a:bodyPr>
          <a:lstStyle/>
          <a:p>
            <a:r>
              <a:rPr lang="da-DK" sz="2000" dirty="0" smtClean="0"/>
              <a:t>Destination </a:t>
            </a:r>
            <a:r>
              <a:rPr lang="da-DK" sz="2000" dirty="0"/>
              <a:t>Vesterhavet </a:t>
            </a:r>
            <a:endParaRPr lang="da-DK" sz="2000" dirty="0" smtClean="0"/>
          </a:p>
          <a:p>
            <a:pPr lvl="1"/>
            <a:r>
              <a:rPr lang="da-DK" sz="2000" dirty="0"/>
              <a:t>D</a:t>
            </a:r>
            <a:r>
              <a:rPr lang="da-DK" sz="2000" dirty="0" smtClean="0"/>
              <a:t>et </a:t>
            </a:r>
            <a:r>
              <a:rPr lang="da-DK" sz="2000" dirty="0"/>
              <a:t>officielle destinationsselskab for det geografiske område, der dækker Ringkøbing-Skjern og Varde kommuner, og har til formål at medvirke til at udvikle destinationen og turismen samt markedsføre Vesterhavet som et attraktivt rejsemål</a:t>
            </a:r>
            <a:r>
              <a:rPr lang="da-DK" sz="2000" dirty="0" smtClean="0"/>
              <a:t>.</a:t>
            </a:r>
          </a:p>
          <a:p>
            <a:r>
              <a:rPr lang="da-DK" sz="2000" dirty="0" smtClean="0"/>
              <a:t>De 2 kommuner havde tilsammen i rekordåret 2019  8.686.943 turistovernatninger </a:t>
            </a:r>
          </a:p>
          <a:p>
            <a:pPr lvl="1"/>
            <a:r>
              <a:rPr lang="da-DK" sz="1800" dirty="0" smtClean="0"/>
              <a:t>Udenlandske turister: 7.002.419</a:t>
            </a:r>
          </a:p>
          <a:p>
            <a:pPr lvl="1"/>
            <a:r>
              <a:rPr lang="da-DK" sz="1800" dirty="0" smtClean="0"/>
              <a:t>Danske turister : 1.684.524</a:t>
            </a:r>
          </a:p>
          <a:p>
            <a:r>
              <a:rPr lang="da-DK" sz="2000" dirty="0" err="1" smtClean="0"/>
              <a:t>Corona</a:t>
            </a:r>
            <a:r>
              <a:rPr lang="da-DK" sz="2000" dirty="0" smtClean="0"/>
              <a:t> medførte tab af udenlandske turister, men gav flere danske turister</a:t>
            </a:r>
            <a:r>
              <a:rPr lang="da-DK" sz="2000" dirty="0"/>
              <a:t> </a:t>
            </a:r>
            <a:r>
              <a:rPr lang="da-DK" sz="2000" dirty="0" smtClean="0"/>
              <a:t>i destinationen </a:t>
            </a:r>
          </a:p>
          <a:p>
            <a:pPr lvl="1"/>
            <a:r>
              <a:rPr lang="da-DK" sz="1800" dirty="0" smtClean="0"/>
              <a:t>Udenlandske turister i 2021 :  5.254.334</a:t>
            </a:r>
            <a:endParaRPr lang="da-DK" sz="1800" dirty="0"/>
          </a:p>
          <a:p>
            <a:pPr lvl="1"/>
            <a:r>
              <a:rPr lang="da-DK" sz="1800" dirty="0"/>
              <a:t>Danske </a:t>
            </a:r>
            <a:r>
              <a:rPr lang="da-DK" sz="1800" dirty="0" smtClean="0"/>
              <a:t>turister i 2021 </a:t>
            </a:r>
            <a:r>
              <a:rPr lang="da-DK" sz="1800" dirty="0"/>
              <a:t>: </a:t>
            </a:r>
            <a:r>
              <a:rPr lang="da-DK" sz="1800" dirty="0" smtClean="0"/>
              <a:t>3.270.959</a:t>
            </a:r>
          </a:p>
          <a:p>
            <a:pPr lvl="1"/>
            <a:r>
              <a:rPr lang="da-DK" sz="2000" dirty="0" smtClean="0"/>
              <a:t>46 % af overnatningerne er i Ringkøbing-Skjern – nr. 3 i antal overnatninger i Danmark </a:t>
            </a:r>
            <a:endParaRPr lang="da-DK" sz="2000" dirty="0"/>
          </a:p>
          <a:p>
            <a:pPr lvl="1"/>
            <a:endParaRPr lang="da-DK" sz="1800" dirty="0"/>
          </a:p>
          <a:p>
            <a:endParaRPr lang="da-DK" sz="2000" dirty="0" smtClean="0"/>
          </a:p>
          <a:p>
            <a:endParaRPr lang="da-DK" sz="2600" dirty="0" smtClean="0"/>
          </a:p>
          <a:p>
            <a:pPr lvl="1"/>
            <a:endParaRPr lang="da-DK" sz="2200" dirty="0">
              <a:solidFill>
                <a:srgbClr val="000000"/>
              </a:solidFill>
            </a:endParaRPr>
          </a:p>
          <a:p>
            <a:pPr lvl="1"/>
            <a:endParaRPr lang="da-DK" sz="3200" dirty="0"/>
          </a:p>
          <a:p>
            <a:pPr lvl="1"/>
            <a:endParaRPr lang="da-DK" sz="3200" dirty="0" smtClean="0"/>
          </a:p>
          <a:p>
            <a:pPr lvl="1"/>
            <a:endParaRPr lang="da-DK" sz="1800" dirty="0" smtClean="0"/>
          </a:p>
          <a:p>
            <a:endParaRPr lang="da-DK" sz="2200" dirty="0" smtClean="0"/>
          </a:p>
          <a:p>
            <a:pPr lvl="1"/>
            <a:endParaRPr lang="da-DK" sz="3400" dirty="0"/>
          </a:p>
          <a:p>
            <a:pPr marL="457200" lvl="1" indent="0">
              <a:buNone/>
            </a:pPr>
            <a:endParaRPr lang="da-DK" sz="1300" dirty="0"/>
          </a:p>
          <a:p>
            <a:pPr lvl="1"/>
            <a:endParaRPr lang="da-DK" sz="1600" dirty="0"/>
          </a:p>
        </p:txBody>
      </p:sp>
      <p:pic>
        <p:nvPicPr>
          <p:cNvPr id="9" name="Billede 8">
            <a:extLst>
              <a:ext uri="{FF2B5EF4-FFF2-40B4-BE49-F238E27FC236}">
                <a16:creationId xmlns:a16="http://schemas.microsoft.com/office/drawing/2014/main" id="{B129B0B5-F5A3-418E-BAD9-959CC4B2AA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13324" y="282137"/>
            <a:ext cx="1952692" cy="940185"/>
          </a:xfrm>
          <a:prstGeom prst="rect">
            <a:avLst/>
          </a:prstGeom>
        </p:spPr>
      </p:pic>
      <p:sp>
        <p:nvSpPr>
          <p:cNvPr id="4" name="Tekstfelt 3"/>
          <p:cNvSpPr txBox="1"/>
          <p:nvPr/>
        </p:nvSpPr>
        <p:spPr>
          <a:xfrm>
            <a:off x="2262052" y="115151"/>
            <a:ext cx="7282541" cy="1569660"/>
          </a:xfrm>
          <a:prstGeom prst="rect">
            <a:avLst/>
          </a:prstGeom>
          <a:noFill/>
        </p:spPr>
        <p:txBody>
          <a:bodyPr wrap="square" rtlCol="0">
            <a:spAutoFit/>
          </a:bodyPr>
          <a:lstStyle/>
          <a:p>
            <a:r>
              <a:rPr lang="da-DK" sz="2400" i="1" dirty="0" smtClean="0">
                <a:solidFill>
                  <a:srgbClr val="ED7D31"/>
                </a:solidFill>
              </a:rPr>
              <a:t>Destination Vesterhavet </a:t>
            </a:r>
            <a:r>
              <a:rPr lang="da-DK" sz="2400" i="1" dirty="0">
                <a:solidFill>
                  <a:srgbClr val="ED7D31"/>
                </a:solidFill>
              </a:rPr>
              <a:t>blev den mest besøgte destination i Danmark i 2021 trods stort tab af internationale gæster. Destination Vesterhavet ligger således blot to procent under rekordåret i 2019.</a:t>
            </a:r>
          </a:p>
        </p:txBody>
      </p:sp>
    </p:spTree>
    <p:extLst>
      <p:ext uri="{BB962C8B-B14F-4D97-AF65-F5344CB8AC3E}">
        <p14:creationId xmlns:p14="http://schemas.microsoft.com/office/powerpoint/2010/main" val="2274581313"/>
      </p:ext>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7C432AFE-B3D2-4BFF-BF8F-96C27AFF1AC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Billedresultat for vestjylland">
            <a:extLst>
              <a:ext uri="{FF2B5EF4-FFF2-40B4-BE49-F238E27FC236}">
                <a16:creationId xmlns:a16="http://schemas.microsoft.com/office/drawing/2014/main" id="{17D2374D-764F-4B86-B7FD-143A100F3F60}"/>
              </a:ext>
            </a:extLst>
          </p:cNvPr>
          <p:cNvPicPr>
            <a:picLocks noChangeAspect="1" noChangeArrowheads="1"/>
          </p:cNvPicPr>
          <p:nvPr/>
        </p:nvPicPr>
        <p:blipFill rotWithShape="1">
          <a:blip r:embed="rId3">
            <a:alphaModFix amt="40000"/>
            <a:extLst>
              <a:ext uri="{28A0092B-C50C-407E-A947-70E740481C1C}">
                <a14:useLocalDpi xmlns:a14="http://schemas.microsoft.com/office/drawing/2010/main" val="0"/>
              </a:ext>
            </a:extLst>
          </a:blip>
          <a:srcRect r="2223" b="1"/>
          <a:stretch/>
        </p:blipFill>
        <p:spPr bwMode="auto">
          <a:xfrm>
            <a:off x="20" y="10"/>
            <a:ext cx="12191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6829ACBC-57A1-445C-96A5-8DCC45115BF9}"/>
              </a:ext>
            </a:extLst>
          </p:cNvPr>
          <p:cNvSpPr>
            <a:spLocks noGrp="1"/>
          </p:cNvSpPr>
          <p:nvPr>
            <p:ph type="title"/>
          </p:nvPr>
        </p:nvSpPr>
        <p:spPr>
          <a:xfrm>
            <a:off x="841249" y="941832"/>
            <a:ext cx="10506456" cy="2057400"/>
          </a:xfrm>
        </p:spPr>
        <p:txBody>
          <a:bodyPr anchor="b">
            <a:normAutofit/>
          </a:bodyPr>
          <a:lstStyle/>
          <a:p>
            <a:r>
              <a:rPr lang="da-DK" sz="5000" dirty="0"/>
              <a:t>Det særlige vestjyske DNA</a:t>
            </a:r>
          </a:p>
        </p:txBody>
      </p:sp>
      <p:sp>
        <p:nvSpPr>
          <p:cNvPr id="73" name="Rectangle 72">
            <a:extLst>
              <a:ext uri="{FF2B5EF4-FFF2-40B4-BE49-F238E27FC236}">
                <a16:creationId xmlns:a16="http://schemas.microsoft.com/office/drawing/2014/main" id="{AF2F604E-43BE-4DC3-B983-E071523364F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5" name="Rectangle 74">
            <a:extLst>
              <a:ext uri="{FF2B5EF4-FFF2-40B4-BE49-F238E27FC236}">
                <a16:creationId xmlns:a16="http://schemas.microsoft.com/office/drawing/2014/main" id="{08C9B587-E65E-4B52-B37C-ABEBB6E8792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ladsholder til indhold 2">
            <a:extLst>
              <a:ext uri="{FF2B5EF4-FFF2-40B4-BE49-F238E27FC236}">
                <a16:creationId xmlns:a16="http://schemas.microsoft.com/office/drawing/2014/main" id="{B1576696-FFF0-4B5C-982D-1B69E4416ED0}"/>
              </a:ext>
            </a:extLst>
          </p:cNvPr>
          <p:cNvSpPr>
            <a:spLocks noGrp="1"/>
          </p:cNvSpPr>
          <p:nvPr>
            <p:ph idx="1"/>
          </p:nvPr>
        </p:nvSpPr>
        <p:spPr>
          <a:xfrm>
            <a:off x="841248" y="3502152"/>
            <a:ext cx="10506456" cy="2670048"/>
          </a:xfrm>
        </p:spPr>
        <p:txBody>
          <a:bodyPr>
            <a:normAutofit/>
          </a:bodyPr>
          <a:lstStyle/>
          <a:p>
            <a:pPr lvl="0"/>
            <a:r>
              <a:rPr lang="da-DK" sz="2000" dirty="0"/>
              <a:t>Tilfredse indbyggere og højt tillidsniveau er en del af det særlige vestjyske DNA </a:t>
            </a:r>
          </a:p>
          <a:p>
            <a:pPr lvl="0"/>
            <a:r>
              <a:rPr lang="da-DK" sz="2000" dirty="0"/>
              <a:t>DNA, der giver gode betingelser for forretningslivet</a:t>
            </a:r>
          </a:p>
          <a:p>
            <a:endParaRPr lang="da-DK" sz="2000" dirty="0"/>
          </a:p>
        </p:txBody>
      </p:sp>
      <p:sp>
        <p:nvSpPr>
          <p:cNvPr id="13" name="Rektangel 12">
            <a:extLst>
              <a:ext uri="{FF2B5EF4-FFF2-40B4-BE49-F238E27FC236}">
                <a16:creationId xmlns:a16="http://schemas.microsoft.com/office/drawing/2014/main" id="{C6641A34-EB5B-4651-819D-C580F21A923B}"/>
              </a:ext>
            </a:extLst>
          </p:cNvPr>
          <p:cNvSpPr/>
          <p:nvPr/>
        </p:nvSpPr>
        <p:spPr>
          <a:xfrm>
            <a:off x="129325" y="4475870"/>
            <a:ext cx="6096000" cy="2339102"/>
          </a:xfrm>
          <a:prstGeom prst="rect">
            <a:avLst/>
          </a:prstGeom>
        </p:spPr>
        <p:txBody>
          <a:bodyPr>
            <a:spAutoFit/>
          </a:bodyPr>
          <a:lstStyle/>
          <a:p>
            <a:endParaRPr lang="da-DK" sz="1200" b="0" i="0" u="none" strike="noStrike" baseline="0" dirty="0">
              <a:solidFill>
                <a:srgbClr val="000000"/>
              </a:solidFill>
              <a:latin typeface="Olsen Light"/>
            </a:endParaRPr>
          </a:p>
          <a:p>
            <a:r>
              <a:rPr lang="en-US" sz="2000" i="1" dirty="0"/>
              <a:t>“I </a:t>
            </a:r>
            <a:r>
              <a:rPr lang="en-US" sz="2000" i="1" dirty="0" err="1"/>
              <a:t>Ringkøbing-Skjern</a:t>
            </a:r>
            <a:r>
              <a:rPr lang="en-US" sz="2000" i="1" dirty="0"/>
              <a:t> </a:t>
            </a:r>
            <a:r>
              <a:rPr lang="en-US" sz="2000" i="1" dirty="0" err="1"/>
              <a:t>er</a:t>
            </a:r>
            <a:r>
              <a:rPr lang="en-US" sz="2000" i="1" dirty="0"/>
              <a:t> et </a:t>
            </a:r>
            <a:r>
              <a:rPr lang="en-US" sz="2000" i="1" dirty="0" err="1"/>
              <a:t>ord</a:t>
            </a:r>
            <a:r>
              <a:rPr lang="en-US" sz="2000" i="1" dirty="0"/>
              <a:t> et ord. I generationer har </a:t>
            </a:r>
            <a:r>
              <a:rPr lang="en-US" sz="2000" i="1" dirty="0" err="1"/>
              <a:t>dette</a:t>
            </a:r>
            <a:r>
              <a:rPr lang="en-US" sz="2000" i="1" dirty="0"/>
              <a:t> </a:t>
            </a:r>
            <a:r>
              <a:rPr lang="en-US" sz="2000" i="1" dirty="0" err="1"/>
              <a:t>været</a:t>
            </a:r>
            <a:r>
              <a:rPr lang="en-US" sz="2000" i="1" dirty="0"/>
              <a:t> </a:t>
            </a:r>
            <a:r>
              <a:rPr lang="en-US" sz="2000" i="1" dirty="0" err="1"/>
              <a:t>en</a:t>
            </a:r>
            <a:r>
              <a:rPr lang="en-US" sz="2000" i="1" dirty="0"/>
              <a:t> </a:t>
            </a:r>
            <a:r>
              <a:rPr lang="en-US" sz="2000" i="1" dirty="0" err="1"/>
              <a:t>naturlig</a:t>
            </a:r>
            <a:r>
              <a:rPr lang="en-US" sz="2000" i="1" dirty="0"/>
              <a:t> del </a:t>
            </a:r>
            <a:r>
              <a:rPr lang="en-US" sz="2000" i="1" dirty="0" err="1"/>
              <a:t>af</a:t>
            </a:r>
            <a:r>
              <a:rPr lang="en-US" sz="2000" i="1" dirty="0"/>
              <a:t> </a:t>
            </a:r>
            <a:r>
              <a:rPr lang="en-US" sz="2000" i="1" dirty="0" err="1"/>
              <a:t>vores</a:t>
            </a:r>
            <a:r>
              <a:rPr lang="en-US" sz="2000" i="1" dirty="0"/>
              <a:t> kultur. </a:t>
            </a:r>
            <a:r>
              <a:rPr lang="en-US" sz="2000" i="1" dirty="0" err="1"/>
              <a:t>Tillid</a:t>
            </a:r>
            <a:r>
              <a:rPr lang="en-US" sz="2000" i="1" dirty="0"/>
              <a:t> </a:t>
            </a:r>
            <a:r>
              <a:rPr lang="en-US" sz="2000" i="1" dirty="0" err="1"/>
              <a:t>er</a:t>
            </a:r>
            <a:r>
              <a:rPr lang="en-US" sz="2000" i="1" dirty="0"/>
              <a:t> </a:t>
            </a:r>
            <a:r>
              <a:rPr lang="en-US" sz="2000" i="1" dirty="0" err="1"/>
              <a:t>vigtigt</a:t>
            </a:r>
            <a:r>
              <a:rPr lang="en-US" sz="2000" i="1" dirty="0"/>
              <a:t> for </a:t>
            </a:r>
            <a:r>
              <a:rPr lang="en-US" sz="2000" i="1" dirty="0" err="1"/>
              <a:t>vores</a:t>
            </a:r>
            <a:r>
              <a:rPr lang="en-US" sz="2000" i="1" dirty="0"/>
              <a:t> </a:t>
            </a:r>
            <a:r>
              <a:rPr lang="en-US" sz="2000" i="1" dirty="0" err="1"/>
              <a:t>virksomheder</a:t>
            </a:r>
            <a:r>
              <a:rPr lang="en-US" sz="2000" i="1" dirty="0"/>
              <a:t>, for </a:t>
            </a:r>
            <a:r>
              <a:rPr lang="en-US" sz="2000" i="1" dirty="0" err="1"/>
              <a:t>uden</a:t>
            </a:r>
            <a:r>
              <a:rPr lang="en-US" sz="2000" i="1" dirty="0"/>
              <a:t> </a:t>
            </a:r>
            <a:r>
              <a:rPr lang="en-US" sz="2000" i="1" dirty="0" err="1"/>
              <a:t>tillid</a:t>
            </a:r>
            <a:r>
              <a:rPr lang="en-US" sz="2000" i="1" dirty="0"/>
              <a:t> ender vi op med </a:t>
            </a:r>
            <a:r>
              <a:rPr lang="en-US" sz="2000" i="1" dirty="0" err="1"/>
              <a:t>bureaukrati</a:t>
            </a:r>
            <a:r>
              <a:rPr lang="en-US" sz="2000" i="1" dirty="0"/>
              <a:t>.” </a:t>
            </a:r>
          </a:p>
          <a:p>
            <a:endParaRPr lang="da-DK" sz="1400" dirty="0"/>
          </a:p>
          <a:p>
            <a:r>
              <a:rPr lang="da-DK" sz="2000" dirty="0"/>
              <a:t>Hans Jørn Mikkelsen, </a:t>
            </a:r>
            <a:r>
              <a:rPr lang="da-DK" sz="2000" dirty="0" smtClean="0"/>
              <a:t>Tidligere Erhvervsdirektør</a:t>
            </a:r>
            <a:r>
              <a:rPr lang="da-DK" sz="2000" dirty="0"/>
              <a:t>, Ringkøbing-Skjern Erhvervsråd</a:t>
            </a:r>
          </a:p>
        </p:txBody>
      </p:sp>
      <p:sp>
        <p:nvSpPr>
          <p:cNvPr id="14" name="Rektangel 13">
            <a:extLst>
              <a:ext uri="{FF2B5EF4-FFF2-40B4-BE49-F238E27FC236}">
                <a16:creationId xmlns:a16="http://schemas.microsoft.com/office/drawing/2014/main" id="{B8818AD8-9078-404C-B2BF-5A79F77E1015}"/>
              </a:ext>
            </a:extLst>
          </p:cNvPr>
          <p:cNvSpPr/>
          <p:nvPr/>
        </p:nvSpPr>
        <p:spPr>
          <a:xfrm>
            <a:off x="6261049" y="4531854"/>
            <a:ext cx="5704967" cy="2123658"/>
          </a:xfrm>
          <a:prstGeom prst="rect">
            <a:avLst/>
          </a:prstGeom>
        </p:spPr>
        <p:txBody>
          <a:bodyPr wrap="square">
            <a:spAutoFit/>
          </a:bodyPr>
          <a:lstStyle/>
          <a:p>
            <a:endParaRPr lang="da-DK" sz="1200" b="0" i="0" u="none" strike="noStrike" baseline="0" dirty="0">
              <a:solidFill>
                <a:srgbClr val="000000"/>
              </a:solidFill>
              <a:latin typeface="Olsen Light"/>
            </a:endParaRPr>
          </a:p>
          <a:p>
            <a:r>
              <a:rPr lang="en-US" sz="1400" i="1" dirty="0">
                <a:latin typeface="Olsen Light"/>
              </a:rPr>
              <a:t>“</a:t>
            </a:r>
            <a:r>
              <a:rPr lang="en-US" sz="2000" i="1" dirty="0" err="1"/>
              <a:t>Når</a:t>
            </a:r>
            <a:r>
              <a:rPr lang="en-US" sz="2000" i="1" dirty="0"/>
              <a:t> vi </a:t>
            </a:r>
            <a:r>
              <a:rPr lang="en-US" sz="2000" i="1" dirty="0" err="1"/>
              <a:t>arbejder</a:t>
            </a:r>
            <a:r>
              <a:rPr lang="en-US" sz="2000" i="1" dirty="0"/>
              <a:t> </a:t>
            </a:r>
            <a:r>
              <a:rPr lang="en-US" sz="2000" i="1" dirty="0" err="1"/>
              <a:t>på</a:t>
            </a:r>
            <a:r>
              <a:rPr lang="en-US" sz="2000" i="1" dirty="0"/>
              <a:t> </a:t>
            </a:r>
            <a:r>
              <a:rPr lang="en-US" sz="2000" i="1" dirty="0" err="1"/>
              <a:t>tværs</a:t>
            </a:r>
            <a:r>
              <a:rPr lang="en-US" sz="2000" i="1" dirty="0"/>
              <a:t> </a:t>
            </a:r>
            <a:r>
              <a:rPr lang="en-US" sz="2000" i="1" dirty="0" err="1"/>
              <a:t>af</a:t>
            </a:r>
            <a:r>
              <a:rPr lang="en-US" sz="2000" i="1" dirty="0"/>
              <a:t> </a:t>
            </a:r>
            <a:r>
              <a:rPr lang="en-US" sz="2000" i="1" dirty="0" err="1"/>
              <a:t>sektorer</a:t>
            </a:r>
            <a:r>
              <a:rPr lang="en-US" sz="2000" i="1" dirty="0"/>
              <a:t> – private </a:t>
            </a:r>
            <a:r>
              <a:rPr lang="en-US" sz="2000" i="1" dirty="0" err="1"/>
              <a:t>såvel</a:t>
            </a:r>
            <a:r>
              <a:rPr lang="en-US" sz="2000" i="1" dirty="0"/>
              <a:t> </a:t>
            </a:r>
            <a:r>
              <a:rPr lang="en-US" sz="2000" i="1" dirty="0" err="1"/>
              <a:t>som</a:t>
            </a:r>
            <a:r>
              <a:rPr lang="en-US" sz="2000" i="1" dirty="0"/>
              <a:t> </a:t>
            </a:r>
            <a:r>
              <a:rPr lang="en-US" sz="2000" i="1" dirty="0" err="1"/>
              <a:t>offentlige</a:t>
            </a:r>
            <a:r>
              <a:rPr lang="en-US" sz="2000" i="1" dirty="0"/>
              <a:t> – </a:t>
            </a:r>
            <a:r>
              <a:rPr lang="en-US" sz="2000" i="1" dirty="0" err="1"/>
              <a:t>er</a:t>
            </a:r>
            <a:r>
              <a:rPr lang="en-US" sz="2000" i="1" dirty="0"/>
              <a:t> </a:t>
            </a:r>
            <a:r>
              <a:rPr lang="en-US" sz="2000" i="1" dirty="0" err="1"/>
              <a:t>det</a:t>
            </a:r>
            <a:r>
              <a:rPr lang="en-US" sz="2000" i="1" dirty="0"/>
              <a:t> </a:t>
            </a:r>
            <a:r>
              <a:rPr lang="en-US" sz="2000" i="1" dirty="0" err="1"/>
              <a:t>l</a:t>
            </a:r>
            <a:r>
              <a:rPr lang="en-US" sz="2000" i="1" dirty="0" err="1" smtClean="0"/>
              <a:t>okale</a:t>
            </a:r>
            <a:r>
              <a:rPr lang="en-US" sz="2000" i="1" dirty="0" smtClean="0"/>
              <a:t> </a:t>
            </a:r>
            <a:r>
              <a:rPr lang="en-US" sz="2000" i="1" dirty="0" err="1"/>
              <a:t>samarbejde</a:t>
            </a:r>
            <a:r>
              <a:rPr lang="en-US" sz="2000" i="1" dirty="0"/>
              <a:t> </a:t>
            </a:r>
            <a:r>
              <a:rPr lang="en-US" sz="2000" i="1" dirty="0" err="1"/>
              <a:t>smidigt</a:t>
            </a:r>
            <a:r>
              <a:rPr lang="en-US" sz="2000" i="1" dirty="0"/>
              <a:t> og </a:t>
            </a:r>
            <a:r>
              <a:rPr lang="en-US" sz="2000" i="1" dirty="0" err="1"/>
              <a:t>fleksibelt</a:t>
            </a:r>
            <a:r>
              <a:rPr lang="en-US" sz="2000" i="1" dirty="0"/>
              <a:t>. </a:t>
            </a:r>
            <a:r>
              <a:rPr lang="en-US" sz="2000" i="1" dirty="0" err="1"/>
              <a:t>Helt</a:t>
            </a:r>
            <a:r>
              <a:rPr lang="en-US" sz="2000" i="1" dirty="0"/>
              <a:t> </a:t>
            </a:r>
            <a:r>
              <a:rPr lang="en-US" sz="2000" i="1" dirty="0" err="1"/>
              <a:t>enkelt</a:t>
            </a:r>
            <a:r>
              <a:rPr lang="en-US" sz="2000" i="1" dirty="0"/>
              <a:t> – Det </a:t>
            </a:r>
            <a:r>
              <a:rPr lang="en-US" sz="2000" i="1" dirty="0" err="1"/>
              <a:t>virker</a:t>
            </a:r>
            <a:r>
              <a:rPr lang="en-US" sz="2000" i="1" dirty="0"/>
              <a:t>!” </a:t>
            </a:r>
          </a:p>
          <a:p>
            <a:endParaRPr lang="da-DK" sz="2000" dirty="0"/>
          </a:p>
          <a:p>
            <a:r>
              <a:rPr lang="da-DK" sz="2000" dirty="0"/>
              <a:t>Finn Hangaard Olesen, Campus Manager, VELUX Group, Skjern </a:t>
            </a:r>
          </a:p>
        </p:txBody>
      </p:sp>
      <p:pic>
        <p:nvPicPr>
          <p:cNvPr id="10" name="Billede 9">
            <a:extLst>
              <a:ext uri="{FF2B5EF4-FFF2-40B4-BE49-F238E27FC236}">
                <a16:creationId xmlns:a16="http://schemas.microsoft.com/office/drawing/2014/main" id="{3D20E0BA-E38A-40C2-AA5A-CCF536581B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13324" y="282137"/>
            <a:ext cx="1952692" cy="940185"/>
          </a:xfrm>
          <a:prstGeom prst="rect">
            <a:avLst/>
          </a:prstGeom>
        </p:spPr>
      </p:pic>
    </p:spTree>
    <p:extLst>
      <p:ext uri="{BB962C8B-B14F-4D97-AF65-F5344CB8AC3E}">
        <p14:creationId xmlns:p14="http://schemas.microsoft.com/office/powerpoint/2010/main" val="2640484353"/>
      </p:ext>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29ACBC-57A1-445C-96A5-8DCC45115BF9}"/>
              </a:ext>
            </a:extLst>
          </p:cNvPr>
          <p:cNvSpPr>
            <a:spLocks noGrp="1"/>
          </p:cNvSpPr>
          <p:nvPr>
            <p:ph type="title"/>
          </p:nvPr>
        </p:nvSpPr>
        <p:spPr>
          <a:xfrm>
            <a:off x="481013" y="3752849"/>
            <a:ext cx="3290887" cy="2452687"/>
          </a:xfrm>
        </p:spPr>
        <p:txBody>
          <a:bodyPr anchor="ctr">
            <a:normAutofit/>
          </a:bodyPr>
          <a:lstStyle/>
          <a:p>
            <a:r>
              <a:rPr lang="da-DK" sz="3600" dirty="0"/>
              <a:t>Skal din virksomhed til Ringkøbing-Skjern?</a:t>
            </a:r>
          </a:p>
        </p:txBody>
      </p:sp>
      <p:pic>
        <p:nvPicPr>
          <p:cNvPr id="1026" name="Picture 2">
            <a:extLst>
              <a:ext uri="{FF2B5EF4-FFF2-40B4-BE49-F238E27FC236}">
                <a16:creationId xmlns:a16="http://schemas.microsoft.com/office/drawing/2014/main" id="{17D2374D-764F-4B86-B7FD-143A100F3F6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585" b="24985"/>
          <a:stretch/>
        </p:blipFill>
        <p:spPr bwMode="auto">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3" name="Pladsholder til indhold 2">
            <a:extLst>
              <a:ext uri="{FF2B5EF4-FFF2-40B4-BE49-F238E27FC236}">
                <a16:creationId xmlns:a16="http://schemas.microsoft.com/office/drawing/2014/main" id="{B1576696-FFF0-4B5C-982D-1B69E4416ED0}"/>
              </a:ext>
            </a:extLst>
          </p:cNvPr>
          <p:cNvSpPr>
            <a:spLocks noGrp="1"/>
          </p:cNvSpPr>
          <p:nvPr>
            <p:ph idx="1"/>
          </p:nvPr>
        </p:nvSpPr>
        <p:spPr>
          <a:xfrm>
            <a:off x="4223982" y="3752850"/>
            <a:ext cx="7485413" cy="2452687"/>
          </a:xfrm>
        </p:spPr>
        <p:txBody>
          <a:bodyPr anchor="ctr">
            <a:noAutofit/>
          </a:bodyPr>
          <a:lstStyle/>
          <a:p>
            <a:r>
              <a:rPr lang="da-DK" sz="1800" dirty="0">
                <a:hlinkClick r:id="rId4"/>
              </a:rPr>
              <a:t>Kig ind på: https://grundsalg.rksk.dk/erhverv</a:t>
            </a:r>
            <a:endParaRPr lang="da-DK" sz="1800" dirty="0"/>
          </a:p>
          <a:p>
            <a:r>
              <a:rPr lang="da-DK" sz="1800" dirty="0"/>
              <a:t>I Ringkøbing-Skjern Kommune har du mulighed for at finde en byggegrund, der passer til din virksomhed </a:t>
            </a:r>
          </a:p>
          <a:p>
            <a:r>
              <a:rPr lang="da-DK" sz="1800" dirty="0"/>
              <a:t>Se på kortet, klik på de byer, du vil se nærmere på </a:t>
            </a:r>
          </a:p>
          <a:p>
            <a:r>
              <a:rPr lang="da-DK" sz="1800" dirty="0"/>
              <a:t>Under de enkelte byer kan du se oplysninger om erhvervsområder med byggegrunde til salg</a:t>
            </a:r>
          </a:p>
          <a:p>
            <a:r>
              <a:rPr lang="da-DK" sz="1800" dirty="0"/>
              <a:t>Under de enkelte grunde og grundområder kan du blandt andet se salgspriser og hente oplysninger om bygge- og salgsbetingelser</a:t>
            </a:r>
          </a:p>
          <a:p>
            <a:endParaRPr lang="da-DK" sz="1800" dirty="0"/>
          </a:p>
        </p:txBody>
      </p:sp>
      <p:pic>
        <p:nvPicPr>
          <p:cNvPr id="10" name="Billede 9">
            <a:extLst>
              <a:ext uri="{FF2B5EF4-FFF2-40B4-BE49-F238E27FC236}">
                <a16:creationId xmlns:a16="http://schemas.microsoft.com/office/drawing/2014/main" id="{3D20E0BA-E38A-40C2-AA5A-CCF536581B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13324" y="282137"/>
            <a:ext cx="1952692" cy="940185"/>
          </a:xfrm>
          <a:prstGeom prst="rect">
            <a:avLst/>
          </a:prstGeom>
        </p:spPr>
      </p:pic>
    </p:spTree>
    <p:extLst>
      <p:ext uri="{BB962C8B-B14F-4D97-AF65-F5344CB8AC3E}">
        <p14:creationId xmlns:p14="http://schemas.microsoft.com/office/powerpoint/2010/main" val="3817555716"/>
      </p:ext>
    </p:extLst>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8BA4B4-68D7-443A-BBAA-1996DAFFDC45}"/>
              </a:ext>
            </a:extLst>
          </p:cNvPr>
          <p:cNvSpPr>
            <a:spLocks noGrp="1"/>
          </p:cNvSpPr>
          <p:nvPr>
            <p:ph type="title"/>
          </p:nvPr>
        </p:nvSpPr>
        <p:spPr/>
        <p:txBody>
          <a:bodyPr/>
          <a:lstStyle/>
          <a:p>
            <a:endParaRPr lang="da-DK"/>
          </a:p>
        </p:txBody>
      </p:sp>
      <p:pic>
        <p:nvPicPr>
          <p:cNvPr id="5" name="Pladsholder til indhold 4" descr="Et billede, der indeholder tegning&#10;&#10;Automatisk genereret beskrivelse">
            <a:extLst>
              <a:ext uri="{FF2B5EF4-FFF2-40B4-BE49-F238E27FC236}">
                <a16:creationId xmlns:a16="http://schemas.microsoft.com/office/drawing/2014/main" id="{5C8B29DE-D83E-4572-ADAE-D8F4BF97B5B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000" y="685800"/>
            <a:ext cx="12199000" cy="5486400"/>
          </a:xfrm>
        </p:spPr>
      </p:pic>
    </p:spTree>
    <p:extLst>
      <p:ext uri="{BB962C8B-B14F-4D97-AF65-F5344CB8AC3E}">
        <p14:creationId xmlns:p14="http://schemas.microsoft.com/office/powerpoint/2010/main" val="680810482"/>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9349B8-56FD-4E61-8455-6CDF4458618F}"/>
              </a:ext>
            </a:extLst>
          </p:cNvPr>
          <p:cNvSpPr>
            <a:spLocks noGrp="1"/>
          </p:cNvSpPr>
          <p:nvPr>
            <p:ph type="title"/>
          </p:nvPr>
        </p:nvSpPr>
        <p:spPr>
          <a:xfrm>
            <a:off x="481013" y="3752849"/>
            <a:ext cx="3290887" cy="2452687"/>
          </a:xfrm>
        </p:spPr>
        <p:txBody>
          <a:bodyPr vert="horz" lIns="91440" tIns="45720" rIns="91440" bIns="45720" rtlCol="0" anchor="ctr">
            <a:normAutofit/>
          </a:bodyPr>
          <a:lstStyle/>
          <a:p>
            <a:r>
              <a:rPr lang="en-US" sz="3600" dirty="0"/>
              <a:t>Find </a:t>
            </a:r>
            <a:r>
              <a:rPr lang="en-US" sz="3600" dirty="0" err="1"/>
              <a:t>Filmarkivet</a:t>
            </a:r>
            <a:r>
              <a:rPr lang="en-US" sz="3600" dirty="0"/>
              <a:t> </a:t>
            </a:r>
            <a:r>
              <a:rPr lang="en-US" sz="3600" dirty="0" err="1"/>
              <a:t>på</a:t>
            </a:r>
            <a:r>
              <a:rPr lang="en-US" sz="3600" dirty="0"/>
              <a:t> rserhverv.dk</a:t>
            </a:r>
          </a:p>
        </p:txBody>
      </p:sp>
      <p:pic>
        <p:nvPicPr>
          <p:cNvPr id="6" name="Pladsholder til indhold 5" descr="Et billede, der indeholder kredsløb&#10;&#10;Automatisk genereret beskrivelse">
            <a:extLst>
              <a:ext uri="{FF2B5EF4-FFF2-40B4-BE49-F238E27FC236}">
                <a16:creationId xmlns:a16="http://schemas.microsoft.com/office/drawing/2014/main" id="{0EF273B4-9C71-4E32-B4DC-7CEA43BCD7AB}"/>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4842" r="21765"/>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4" name="Pladsholder til tekst 3">
            <a:extLst>
              <a:ext uri="{FF2B5EF4-FFF2-40B4-BE49-F238E27FC236}">
                <a16:creationId xmlns:a16="http://schemas.microsoft.com/office/drawing/2014/main" id="{1C19BC2C-839E-4A9B-A6C3-8388CC1BE18F}"/>
              </a:ext>
            </a:extLst>
          </p:cNvPr>
          <p:cNvSpPr>
            <a:spLocks noGrp="1"/>
          </p:cNvSpPr>
          <p:nvPr>
            <p:ph type="body" sz="half" idx="2"/>
          </p:nvPr>
        </p:nvSpPr>
        <p:spPr>
          <a:xfrm>
            <a:off x="4238445" y="4002657"/>
            <a:ext cx="7470950" cy="2254369"/>
          </a:xfrm>
        </p:spPr>
        <p:txBody>
          <a:bodyPr vert="horz" lIns="91440" tIns="45720" rIns="91440" bIns="45720" rtlCol="0" anchor="ctr">
            <a:normAutofit lnSpcReduction="10000"/>
          </a:bodyPr>
          <a:lstStyle/>
          <a:p>
            <a:pPr indent="-228600">
              <a:buFont typeface="Arial" panose="020B0604020202020204" pitchFamily="34" charset="0"/>
              <a:buChar char="•"/>
            </a:pPr>
            <a:r>
              <a:rPr lang="en-US" sz="1800" dirty="0" err="1"/>
              <a:t>Brandingfilmen</a:t>
            </a:r>
            <a:r>
              <a:rPr lang="en-US" sz="1800" dirty="0"/>
              <a:t> for </a:t>
            </a:r>
            <a:r>
              <a:rPr lang="en-US" sz="1800" dirty="0" err="1"/>
              <a:t>Danmarks</a:t>
            </a:r>
            <a:r>
              <a:rPr lang="en-US" sz="1800" dirty="0"/>
              <a:t> </a:t>
            </a:r>
            <a:r>
              <a:rPr lang="en-US" sz="1800" dirty="0" err="1"/>
              <a:t>Største</a:t>
            </a:r>
            <a:r>
              <a:rPr lang="en-US" sz="1800" dirty="0"/>
              <a:t> </a:t>
            </a:r>
            <a:r>
              <a:rPr lang="en-US" sz="1800" dirty="0" err="1"/>
              <a:t>Arbejdsplads</a:t>
            </a:r>
            <a:r>
              <a:rPr lang="en-US" sz="1800" dirty="0"/>
              <a:t> </a:t>
            </a:r>
            <a:r>
              <a:rPr lang="en-US" sz="1800" dirty="0" err="1"/>
              <a:t>findes</a:t>
            </a:r>
            <a:r>
              <a:rPr lang="en-US" sz="1800" dirty="0"/>
              <a:t> i </a:t>
            </a:r>
            <a:r>
              <a:rPr lang="en-US" sz="1800" dirty="0" err="1"/>
              <a:t>flere</a:t>
            </a:r>
            <a:r>
              <a:rPr lang="en-US" sz="1800" dirty="0"/>
              <a:t> </a:t>
            </a:r>
            <a:r>
              <a:rPr lang="en-US" sz="1800" dirty="0" err="1"/>
              <a:t>versioner</a:t>
            </a:r>
            <a:endParaRPr lang="en-US" sz="1800" dirty="0"/>
          </a:p>
          <a:p>
            <a:pPr lvl="1" indent="-228600">
              <a:buFont typeface="Arial" panose="020B0604020202020204" pitchFamily="34" charset="0"/>
              <a:buChar char="•"/>
            </a:pPr>
            <a:r>
              <a:rPr lang="en-US" sz="1800" dirty="0" err="1"/>
              <a:t>En</a:t>
            </a:r>
            <a:r>
              <a:rPr lang="en-US" sz="1800" dirty="0"/>
              <a:t> </a:t>
            </a:r>
            <a:r>
              <a:rPr lang="en-US" sz="1800" dirty="0" err="1"/>
              <a:t>lang</a:t>
            </a:r>
            <a:r>
              <a:rPr lang="en-US" sz="1800" dirty="0"/>
              <a:t>, </a:t>
            </a:r>
            <a:r>
              <a:rPr lang="en-US" sz="1800" dirty="0" err="1"/>
              <a:t>en</a:t>
            </a:r>
            <a:r>
              <a:rPr lang="en-US" sz="1800" dirty="0"/>
              <a:t> </a:t>
            </a:r>
            <a:r>
              <a:rPr lang="en-US" sz="1800" dirty="0" err="1"/>
              <a:t>kort</a:t>
            </a:r>
            <a:r>
              <a:rPr lang="en-US" sz="1800" dirty="0"/>
              <a:t>, </a:t>
            </a:r>
            <a:r>
              <a:rPr lang="en-US" sz="1800" dirty="0" err="1"/>
              <a:t>tekstede</a:t>
            </a:r>
            <a:r>
              <a:rPr lang="en-US" sz="1800" dirty="0"/>
              <a:t>, </a:t>
            </a:r>
            <a:r>
              <a:rPr lang="en-US" sz="1800" dirty="0" err="1"/>
              <a:t>på</a:t>
            </a:r>
            <a:r>
              <a:rPr lang="en-US" sz="1800" dirty="0"/>
              <a:t> </a:t>
            </a:r>
            <a:r>
              <a:rPr lang="en-US" sz="1800" dirty="0" err="1"/>
              <a:t>dansk</a:t>
            </a:r>
            <a:r>
              <a:rPr lang="en-US" sz="1800" dirty="0"/>
              <a:t>, </a:t>
            </a:r>
            <a:r>
              <a:rPr lang="en-US" sz="1800" dirty="0" err="1"/>
              <a:t>engelsk</a:t>
            </a:r>
            <a:r>
              <a:rPr lang="en-US" sz="1800" dirty="0"/>
              <a:t>, </a:t>
            </a:r>
            <a:r>
              <a:rPr lang="en-US" sz="1800" dirty="0" err="1"/>
              <a:t>tysk</a:t>
            </a:r>
            <a:r>
              <a:rPr lang="en-US" sz="1800" dirty="0"/>
              <a:t> og </a:t>
            </a:r>
            <a:r>
              <a:rPr lang="en-US" sz="1800" dirty="0" err="1"/>
              <a:t>klippet</a:t>
            </a:r>
            <a:r>
              <a:rPr lang="en-US" sz="1800" dirty="0"/>
              <a:t> </a:t>
            </a:r>
            <a:r>
              <a:rPr lang="en-US" sz="1800" dirty="0" err="1"/>
              <a:t>efter</a:t>
            </a:r>
            <a:r>
              <a:rPr lang="en-US" sz="1800" dirty="0"/>
              <a:t> </a:t>
            </a:r>
            <a:r>
              <a:rPr lang="en-US" sz="1800" dirty="0" err="1"/>
              <a:t>brancherne</a:t>
            </a:r>
            <a:r>
              <a:rPr lang="en-US" sz="1800" dirty="0"/>
              <a:t> </a:t>
            </a:r>
            <a:r>
              <a:rPr lang="en-US" sz="1800" dirty="0" err="1"/>
              <a:t>Energi</a:t>
            </a:r>
            <a:r>
              <a:rPr lang="en-US" sz="1800" dirty="0"/>
              <a:t>, </a:t>
            </a:r>
            <a:r>
              <a:rPr lang="en-US" sz="1800" dirty="0" err="1"/>
              <a:t>Produktionsindustri</a:t>
            </a:r>
            <a:r>
              <a:rPr lang="en-US" sz="1800" dirty="0"/>
              <a:t>, </a:t>
            </a:r>
            <a:r>
              <a:rPr lang="en-US" sz="1800" dirty="0" err="1"/>
              <a:t>Landbrug</a:t>
            </a:r>
            <a:r>
              <a:rPr lang="en-US" sz="1800" dirty="0"/>
              <a:t> &amp; </a:t>
            </a:r>
            <a:r>
              <a:rPr lang="en-US" sz="1800" dirty="0" err="1"/>
              <a:t>fødevarer</a:t>
            </a:r>
            <a:r>
              <a:rPr lang="en-US" sz="1800" dirty="0"/>
              <a:t> og </a:t>
            </a:r>
            <a:r>
              <a:rPr lang="en-US" sz="1800" dirty="0" err="1"/>
              <a:t>Turisme</a:t>
            </a:r>
            <a:r>
              <a:rPr lang="en-US" sz="1800" dirty="0"/>
              <a:t>.</a:t>
            </a:r>
          </a:p>
          <a:p>
            <a:pPr lvl="1" indent="-228600">
              <a:buFont typeface="Arial" panose="020B0604020202020204" pitchFamily="34" charset="0"/>
              <a:buChar char="•"/>
            </a:pPr>
            <a:r>
              <a:rPr lang="en-US" sz="1800" dirty="0">
                <a:hlinkClick r:id="rId4"/>
              </a:rPr>
              <a:t>Find </a:t>
            </a:r>
            <a:r>
              <a:rPr lang="en-US" sz="1800" dirty="0" err="1">
                <a:hlinkClick r:id="rId4"/>
              </a:rPr>
              <a:t>Filmarkivet</a:t>
            </a:r>
            <a:r>
              <a:rPr lang="en-US" sz="1800" dirty="0">
                <a:hlinkClick r:id="rId4"/>
              </a:rPr>
              <a:t> </a:t>
            </a:r>
            <a:r>
              <a:rPr lang="en-US" sz="1800" dirty="0" err="1">
                <a:hlinkClick r:id="rId4"/>
              </a:rPr>
              <a:t>på</a:t>
            </a:r>
            <a:r>
              <a:rPr lang="en-US" sz="1800" dirty="0">
                <a:hlinkClick r:id="rId4"/>
              </a:rPr>
              <a:t> Rserhverv.dk</a:t>
            </a:r>
            <a:r>
              <a:rPr lang="en-US" sz="1800" dirty="0"/>
              <a:t>, </a:t>
            </a:r>
            <a:r>
              <a:rPr lang="en-US" sz="1800" dirty="0" err="1"/>
              <a:t>herfra</a:t>
            </a:r>
            <a:r>
              <a:rPr lang="en-US" sz="1800" dirty="0"/>
              <a:t> </a:t>
            </a:r>
            <a:r>
              <a:rPr lang="en-US" sz="1800" dirty="0" err="1"/>
              <a:t>åbner</a:t>
            </a:r>
            <a:r>
              <a:rPr lang="en-US" sz="1800" dirty="0"/>
              <a:t> du </a:t>
            </a:r>
            <a:r>
              <a:rPr lang="en-US" sz="1800" dirty="0" err="1"/>
              <a:t>mappen</a:t>
            </a:r>
            <a:r>
              <a:rPr lang="en-US" sz="1800" dirty="0"/>
              <a:t> og </a:t>
            </a:r>
            <a:r>
              <a:rPr lang="en-US" sz="1800" dirty="0" err="1"/>
              <a:t>vælger</a:t>
            </a:r>
            <a:r>
              <a:rPr lang="en-US" sz="1800" dirty="0"/>
              <a:t> </a:t>
            </a:r>
            <a:r>
              <a:rPr lang="en-US" sz="1800" dirty="0" err="1"/>
              <a:t>lige</a:t>
            </a:r>
            <a:r>
              <a:rPr lang="en-US" sz="1800" dirty="0"/>
              <a:t> </a:t>
            </a:r>
            <a:r>
              <a:rPr lang="en-US" sz="1800" dirty="0" err="1"/>
              <a:t>præcis</a:t>
            </a:r>
            <a:r>
              <a:rPr lang="en-US" sz="1800" dirty="0"/>
              <a:t> den version, </a:t>
            </a:r>
            <a:r>
              <a:rPr lang="en-US" sz="1800" dirty="0" err="1"/>
              <a:t>som</a:t>
            </a:r>
            <a:r>
              <a:rPr lang="en-US" sz="1800" dirty="0"/>
              <a:t> du </a:t>
            </a:r>
            <a:r>
              <a:rPr lang="en-US" sz="1800" dirty="0" err="1"/>
              <a:t>skal</a:t>
            </a:r>
            <a:r>
              <a:rPr lang="en-US" sz="1800" dirty="0"/>
              <a:t> </a:t>
            </a:r>
            <a:r>
              <a:rPr lang="en-US" sz="1800" dirty="0" err="1"/>
              <a:t>bruge</a:t>
            </a:r>
            <a:r>
              <a:rPr lang="en-US" sz="1800" dirty="0"/>
              <a:t> </a:t>
            </a:r>
          </a:p>
          <a:p>
            <a:pPr lvl="1" indent="-228600">
              <a:buFont typeface="Arial" panose="020B0604020202020204" pitchFamily="34" charset="0"/>
              <a:buChar char="•"/>
            </a:pPr>
            <a:r>
              <a:rPr lang="en-US" sz="1800" dirty="0"/>
              <a:t>Nu </a:t>
            </a:r>
            <a:r>
              <a:rPr lang="en-US" sz="1800" dirty="0" err="1"/>
              <a:t>kan</a:t>
            </a:r>
            <a:r>
              <a:rPr lang="en-US" sz="1800" dirty="0"/>
              <a:t> du </a:t>
            </a:r>
            <a:r>
              <a:rPr lang="en-US" sz="1800" dirty="0" err="1"/>
              <a:t>downloade</a:t>
            </a:r>
            <a:r>
              <a:rPr lang="en-US" sz="1800" dirty="0"/>
              <a:t> </a:t>
            </a:r>
            <a:r>
              <a:rPr lang="en-US" sz="1800" dirty="0" err="1"/>
              <a:t>filmen</a:t>
            </a:r>
            <a:r>
              <a:rPr lang="en-US" sz="1800" dirty="0"/>
              <a:t> og </a:t>
            </a:r>
            <a:r>
              <a:rPr lang="en-US" sz="1800" dirty="0" err="1"/>
              <a:t>sætte</a:t>
            </a:r>
            <a:r>
              <a:rPr lang="en-US" sz="1800" dirty="0"/>
              <a:t> den </a:t>
            </a:r>
            <a:r>
              <a:rPr lang="en-US" sz="1800" dirty="0" err="1"/>
              <a:t>ind</a:t>
            </a:r>
            <a:r>
              <a:rPr lang="en-US" sz="1800" dirty="0"/>
              <a:t> her </a:t>
            </a:r>
            <a:r>
              <a:rPr lang="en-US" sz="1800" dirty="0" err="1"/>
              <a:t>på</a:t>
            </a:r>
            <a:r>
              <a:rPr lang="en-US" sz="1800" dirty="0"/>
              <a:t> </a:t>
            </a:r>
            <a:r>
              <a:rPr lang="en-US" sz="1800" dirty="0" err="1"/>
              <a:t>siden</a:t>
            </a:r>
            <a:r>
              <a:rPr lang="en-US" sz="1800" dirty="0"/>
              <a:t> – </a:t>
            </a:r>
            <a:r>
              <a:rPr lang="en-US" sz="1800" dirty="0" err="1"/>
              <a:t>eller</a:t>
            </a:r>
            <a:r>
              <a:rPr lang="en-US" sz="1800" dirty="0"/>
              <a:t> bare </a:t>
            </a:r>
            <a:r>
              <a:rPr lang="en-US" sz="1800" dirty="0" err="1"/>
              <a:t>sørge</a:t>
            </a:r>
            <a:r>
              <a:rPr lang="en-US" sz="1800" dirty="0"/>
              <a:t> for at </a:t>
            </a:r>
            <a:r>
              <a:rPr lang="en-US" sz="1800" dirty="0" err="1"/>
              <a:t>lægge</a:t>
            </a:r>
            <a:r>
              <a:rPr lang="en-US" sz="1800" dirty="0"/>
              <a:t> den i din </a:t>
            </a:r>
            <a:r>
              <a:rPr lang="en-US" sz="1800" dirty="0" err="1"/>
              <a:t>proceslinje</a:t>
            </a:r>
            <a:endParaRPr lang="en-US" sz="1800" dirty="0"/>
          </a:p>
          <a:p>
            <a:pPr lvl="1" indent="-228600">
              <a:buFont typeface="Arial" panose="020B0604020202020204" pitchFamily="34" charset="0"/>
              <a:buChar char="•"/>
            </a:pPr>
            <a:endParaRPr lang="en-US" sz="1800" dirty="0"/>
          </a:p>
          <a:p>
            <a:pPr indent="-228600">
              <a:buFont typeface="Arial" panose="020B0604020202020204" pitchFamily="34" charset="0"/>
              <a:buChar char="•"/>
            </a:pPr>
            <a:endParaRPr lang="en-US" sz="1800" dirty="0"/>
          </a:p>
        </p:txBody>
      </p:sp>
    </p:spTree>
    <p:extLst>
      <p:ext uri="{BB962C8B-B14F-4D97-AF65-F5344CB8AC3E}">
        <p14:creationId xmlns:p14="http://schemas.microsoft.com/office/powerpoint/2010/main" val="2369699738"/>
      </p:ext>
    </p:extLst>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7C432AFE-B3D2-4BFF-BF8F-96C27AFF1AC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Billede 3">
            <a:extLst>
              <a:ext uri="{FF2B5EF4-FFF2-40B4-BE49-F238E27FC236}">
                <a16:creationId xmlns:a16="http://schemas.microsoft.com/office/drawing/2014/main" id="{9A0B6586-C0C2-441A-AAB0-62E231F2143B}"/>
              </a:ext>
            </a:extLst>
          </p:cNvPr>
          <p:cNvPicPr>
            <a:picLocks noChangeAspect="1"/>
          </p:cNvPicPr>
          <p:nvPr/>
        </p:nvPicPr>
        <p:blipFill rotWithShape="1">
          <a:blip r:embed="rId3">
            <a:alphaModFix amt="40000"/>
            <a:extLst>
              <a:ext uri="{28A0092B-C50C-407E-A947-70E740481C1C}">
                <a14:useLocalDpi xmlns:a14="http://schemas.microsoft.com/office/drawing/2010/main" val="0"/>
              </a:ext>
            </a:extLst>
          </a:blip>
          <a:srcRect t="19437" b="12174"/>
          <a:stretch/>
        </p:blipFill>
        <p:spPr>
          <a:xfrm>
            <a:off x="20" y="10"/>
            <a:ext cx="12191979" cy="6857990"/>
          </a:xfrm>
          <a:prstGeom prst="rect">
            <a:avLst/>
          </a:prstGeom>
        </p:spPr>
      </p:pic>
      <p:sp>
        <p:nvSpPr>
          <p:cNvPr id="2" name="Titel 1">
            <a:extLst>
              <a:ext uri="{FF2B5EF4-FFF2-40B4-BE49-F238E27FC236}">
                <a16:creationId xmlns:a16="http://schemas.microsoft.com/office/drawing/2014/main" id="{158B42AE-7F59-4D1D-B6AF-0A9015715B6E}"/>
              </a:ext>
            </a:extLst>
          </p:cNvPr>
          <p:cNvSpPr>
            <a:spLocks noGrp="1"/>
          </p:cNvSpPr>
          <p:nvPr>
            <p:ph type="title"/>
          </p:nvPr>
        </p:nvSpPr>
        <p:spPr>
          <a:xfrm>
            <a:off x="841249" y="941832"/>
            <a:ext cx="10506456" cy="2057400"/>
          </a:xfrm>
        </p:spPr>
        <p:txBody>
          <a:bodyPr anchor="b">
            <a:normAutofit/>
          </a:bodyPr>
          <a:lstStyle/>
          <a:p>
            <a:r>
              <a:rPr lang="da-DK" sz="5000" b="1" dirty="0" smtClean="0"/>
              <a:t>PLADS til dig og din virksomhed </a:t>
            </a:r>
            <a:endParaRPr lang="da-DK" sz="5000" b="1" dirty="0"/>
          </a:p>
        </p:txBody>
      </p:sp>
      <p:sp>
        <p:nvSpPr>
          <p:cNvPr id="24" name="Rectangle 23">
            <a:extLst>
              <a:ext uri="{FF2B5EF4-FFF2-40B4-BE49-F238E27FC236}">
                <a16:creationId xmlns:a16="http://schemas.microsoft.com/office/drawing/2014/main" id="{AF2F604E-43BE-4DC3-B983-E071523364F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6" name="Rectangle 25">
            <a:extLst>
              <a:ext uri="{FF2B5EF4-FFF2-40B4-BE49-F238E27FC236}">
                <a16:creationId xmlns:a16="http://schemas.microsoft.com/office/drawing/2014/main" id="{08C9B587-E65E-4B52-B37C-ABEBB6E8792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Pladsholder til indhold 2">
            <a:extLst>
              <a:ext uri="{FF2B5EF4-FFF2-40B4-BE49-F238E27FC236}">
                <a16:creationId xmlns:a16="http://schemas.microsoft.com/office/drawing/2014/main" id="{B2CD4EE8-C01D-40F3-B496-ABD9881371C0}"/>
              </a:ext>
            </a:extLst>
          </p:cNvPr>
          <p:cNvSpPr>
            <a:spLocks noGrp="1"/>
          </p:cNvSpPr>
          <p:nvPr>
            <p:ph idx="1"/>
          </p:nvPr>
        </p:nvSpPr>
        <p:spPr>
          <a:xfrm>
            <a:off x="841248" y="3502152"/>
            <a:ext cx="10506456" cy="2670048"/>
          </a:xfrm>
        </p:spPr>
        <p:txBody>
          <a:bodyPr>
            <a:normAutofit lnSpcReduction="10000"/>
          </a:bodyPr>
          <a:lstStyle/>
          <a:p>
            <a:pPr indent="0">
              <a:spcBef>
                <a:spcPts val="1200"/>
              </a:spcBef>
              <a:buNone/>
            </a:pPr>
            <a:r>
              <a:rPr lang="da-DK" sz="2000" dirty="0"/>
              <a:t>Ringkøbing-Skjern er DANMARKS STØRSTE </a:t>
            </a:r>
            <a:r>
              <a:rPr lang="da-DK" sz="2000" dirty="0" smtClean="0"/>
              <a:t>Kommune</a:t>
            </a:r>
            <a:r>
              <a:rPr lang="da-DK" sz="2000" dirty="0"/>
              <a:t> </a:t>
            </a:r>
            <a:r>
              <a:rPr lang="da-DK" sz="2000" dirty="0" smtClean="0"/>
              <a:t>efter areal. Her </a:t>
            </a:r>
            <a:r>
              <a:rPr lang="da-DK" sz="2000" dirty="0"/>
              <a:t>er plads til en dynamisk karriere, plads til drømmehuset og plads til at leve. </a:t>
            </a:r>
            <a:r>
              <a:rPr lang="da-DK" sz="2000" dirty="0" smtClean="0"/>
              <a:t>Vi har også plads til dig og din virksomhed.</a:t>
            </a:r>
            <a:br>
              <a:rPr lang="da-DK" sz="2000" dirty="0" smtClean="0"/>
            </a:br>
            <a:r>
              <a:rPr lang="da-DK" sz="2000" dirty="0" smtClean="0"/>
              <a:t/>
            </a:r>
            <a:br>
              <a:rPr lang="da-DK" sz="2000" dirty="0" smtClean="0"/>
            </a:br>
            <a:r>
              <a:rPr lang="da-DK" sz="2000" dirty="0" smtClean="0"/>
              <a:t>Arbejdsløsheden er lav og mange virksomheder har behov for flere medarbejdere. </a:t>
            </a:r>
          </a:p>
          <a:p>
            <a:pPr indent="0">
              <a:spcBef>
                <a:spcPts val="1200"/>
              </a:spcBef>
              <a:buNone/>
            </a:pPr>
            <a:r>
              <a:rPr lang="da-DK" sz="2000" dirty="0" smtClean="0"/>
              <a:t>Ringkøbing-Skjern er en produktiv og erhvervsvenlig kommune med mange eksport og vækstvirksomheder.</a:t>
            </a:r>
          </a:p>
          <a:p>
            <a:pPr indent="0">
              <a:spcBef>
                <a:spcPts val="1200"/>
              </a:spcBef>
              <a:buNone/>
            </a:pPr>
            <a:r>
              <a:rPr lang="da-DK" sz="2000" dirty="0" smtClean="0"/>
              <a:t>Vi </a:t>
            </a:r>
            <a:r>
              <a:rPr lang="da-DK" sz="2000" dirty="0"/>
              <a:t>er ekstra stærke inden for energi, turisme, produktionsindustri og </a:t>
            </a:r>
            <a:r>
              <a:rPr lang="da-DK" sz="2000" dirty="0" smtClean="0"/>
              <a:t>fødevarer.</a:t>
            </a:r>
          </a:p>
          <a:p>
            <a:pPr indent="0">
              <a:spcBef>
                <a:spcPts val="1200"/>
              </a:spcBef>
              <a:buNone/>
            </a:pPr>
            <a:r>
              <a:rPr lang="da-DK" sz="2000" dirty="0" smtClean="0"/>
              <a:t>Vi er Danmarks klimakommune nr. 1. </a:t>
            </a:r>
          </a:p>
          <a:p>
            <a:pPr indent="0">
              <a:spcBef>
                <a:spcPts val="1200"/>
              </a:spcBef>
              <a:buNone/>
            </a:pPr>
            <a:endParaRPr lang="da-DK" sz="2000" dirty="0" smtClean="0"/>
          </a:p>
          <a:p>
            <a:pPr indent="0">
              <a:buNone/>
            </a:pPr>
            <a:endParaRPr lang="da-DK" sz="2000" dirty="0"/>
          </a:p>
          <a:p>
            <a:pPr indent="0">
              <a:buNone/>
            </a:pPr>
            <a:endParaRPr lang="da-DK" sz="2000" dirty="0"/>
          </a:p>
          <a:p>
            <a:endParaRPr lang="da-DK" sz="2000" dirty="0"/>
          </a:p>
        </p:txBody>
      </p:sp>
    </p:spTree>
    <p:extLst>
      <p:ext uri="{BB962C8B-B14F-4D97-AF65-F5344CB8AC3E}">
        <p14:creationId xmlns:p14="http://schemas.microsoft.com/office/powerpoint/2010/main" val="2076049798"/>
      </p:ext>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7C432AFE-B3D2-4BFF-BF8F-96C27AFF1AC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Billedresultat for ringkøbing">
            <a:extLst>
              <a:ext uri="{FF2B5EF4-FFF2-40B4-BE49-F238E27FC236}">
                <a16:creationId xmlns:a16="http://schemas.microsoft.com/office/drawing/2014/main" id="{0C7C9523-FCFF-4125-B36B-C19C550745C7}"/>
              </a:ext>
            </a:extLst>
          </p:cNvPr>
          <p:cNvPicPr>
            <a:picLocks noChangeAspect="1" noChangeArrowheads="1"/>
          </p:cNvPicPr>
          <p:nvPr/>
        </p:nvPicPr>
        <p:blipFill rotWithShape="1">
          <a:blip r:embed="rId3">
            <a:alphaModFix amt="40000"/>
            <a:extLst>
              <a:ext uri="{28A0092B-C50C-407E-A947-70E740481C1C}">
                <a14:useLocalDpi xmlns:a14="http://schemas.microsoft.com/office/drawing/2010/main" val="0"/>
              </a:ext>
            </a:extLst>
          </a:blip>
          <a:srcRect/>
          <a:stretch/>
        </p:blipFill>
        <p:spPr bwMode="auto">
          <a:xfrm>
            <a:off x="20" y="10"/>
            <a:ext cx="12191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5029A2C8-C17B-42A6-9979-821C079B0A0B}"/>
              </a:ext>
            </a:extLst>
          </p:cNvPr>
          <p:cNvSpPr>
            <a:spLocks noGrp="1"/>
          </p:cNvSpPr>
          <p:nvPr>
            <p:ph type="title"/>
          </p:nvPr>
        </p:nvSpPr>
        <p:spPr>
          <a:xfrm>
            <a:off x="841249" y="941832"/>
            <a:ext cx="10506456" cy="2057400"/>
          </a:xfrm>
        </p:spPr>
        <p:txBody>
          <a:bodyPr anchor="b">
            <a:normAutofit/>
          </a:bodyPr>
          <a:lstStyle/>
          <a:p>
            <a:r>
              <a:rPr lang="da-DK" sz="5000" dirty="0" smtClean="0"/>
              <a:t>Ca. 56.200 </a:t>
            </a:r>
            <a:r>
              <a:rPr lang="da-DK" sz="5000" dirty="0"/>
              <a:t>indbyggere</a:t>
            </a:r>
          </a:p>
        </p:txBody>
      </p:sp>
      <p:sp>
        <p:nvSpPr>
          <p:cNvPr id="73" name="Rectangle 72">
            <a:extLst>
              <a:ext uri="{FF2B5EF4-FFF2-40B4-BE49-F238E27FC236}">
                <a16:creationId xmlns:a16="http://schemas.microsoft.com/office/drawing/2014/main" id="{AF2F604E-43BE-4DC3-B983-E071523364F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5" name="Rectangle 74">
            <a:extLst>
              <a:ext uri="{FF2B5EF4-FFF2-40B4-BE49-F238E27FC236}">
                <a16:creationId xmlns:a16="http://schemas.microsoft.com/office/drawing/2014/main" id="{08C9B587-E65E-4B52-B37C-ABEBB6E8792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ladsholder til indhold 2">
            <a:extLst>
              <a:ext uri="{FF2B5EF4-FFF2-40B4-BE49-F238E27FC236}">
                <a16:creationId xmlns:a16="http://schemas.microsoft.com/office/drawing/2014/main" id="{48ADABCF-6010-40D1-A93A-33A1971092BB}"/>
              </a:ext>
            </a:extLst>
          </p:cNvPr>
          <p:cNvSpPr>
            <a:spLocks noGrp="1"/>
          </p:cNvSpPr>
          <p:nvPr>
            <p:ph idx="1"/>
          </p:nvPr>
        </p:nvSpPr>
        <p:spPr>
          <a:xfrm>
            <a:off x="841248" y="3502152"/>
            <a:ext cx="10506456" cy="2670048"/>
          </a:xfrm>
        </p:spPr>
        <p:txBody>
          <a:bodyPr>
            <a:normAutofit lnSpcReduction="10000"/>
          </a:bodyPr>
          <a:lstStyle/>
          <a:p>
            <a:pPr marL="0" lvl="0" indent="0">
              <a:buNone/>
            </a:pPr>
            <a:r>
              <a:rPr lang="da-DK" sz="2000" dirty="0"/>
              <a:t>6950 </a:t>
            </a:r>
            <a:r>
              <a:rPr lang="da-DK" sz="2000" b="1" dirty="0"/>
              <a:t>Ringkøbing</a:t>
            </a:r>
            <a:r>
              <a:rPr lang="da-DK" sz="2000" dirty="0"/>
              <a:t>: cirka </a:t>
            </a:r>
            <a:r>
              <a:rPr lang="da-DK" sz="2000" dirty="0" smtClean="0"/>
              <a:t>9.900</a:t>
            </a:r>
            <a:endParaRPr lang="da-DK" sz="2000" dirty="0"/>
          </a:p>
          <a:p>
            <a:pPr marL="0" lvl="0" indent="0">
              <a:buNone/>
            </a:pPr>
            <a:r>
              <a:rPr lang="da-DK" sz="2000" dirty="0"/>
              <a:t>6900 </a:t>
            </a:r>
            <a:r>
              <a:rPr lang="da-DK" sz="2000" b="1" dirty="0"/>
              <a:t>Skjern</a:t>
            </a:r>
            <a:r>
              <a:rPr lang="da-DK" sz="2000" dirty="0"/>
              <a:t>: cirka </a:t>
            </a:r>
            <a:r>
              <a:rPr lang="da-DK" sz="2000" dirty="0" smtClean="0"/>
              <a:t>7.900</a:t>
            </a:r>
            <a:endParaRPr lang="da-DK" sz="2000" dirty="0"/>
          </a:p>
          <a:p>
            <a:pPr marL="0" lvl="0" indent="0">
              <a:buNone/>
            </a:pPr>
            <a:r>
              <a:rPr lang="da-DK" sz="2000" dirty="0"/>
              <a:t>6960 </a:t>
            </a:r>
            <a:r>
              <a:rPr lang="da-DK" sz="2000" b="1" dirty="0"/>
              <a:t>Hvide Sande</a:t>
            </a:r>
            <a:r>
              <a:rPr lang="da-DK" sz="2000" dirty="0"/>
              <a:t>: cirka </a:t>
            </a:r>
            <a:r>
              <a:rPr lang="da-DK" sz="2000" dirty="0" smtClean="0"/>
              <a:t>2.900</a:t>
            </a:r>
            <a:endParaRPr lang="da-DK" sz="2000" dirty="0"/>
          </a:p>
          <a:p>
            <a:pPr marL="0" lvl="0" indent="0">
              <a:buNone/>
            </a:pPr>
            <a:r>
              <a:rPr lang="da-DK" sz="2000" dirty="0"/>
              <a:t>6880 </a:t>
            </a:r>
            <a:r>
              <a:rPr lang="da-DK" sz="2000" b="1" dirty="0"/>
              <a:t>Tarm</a:t>
            </a:r>
            <a:r>
              <a:rPr lang="da-DK" sz="2000" dirty="0"/>
              <a:t>: cirka 4000</a:t>
            </a:r>
          </a:p>
          <a:p>
            <a:pPr marL="0" lvl="0" indent="0">
              <a:buNone/>
            </a:pPr>
            <a:r>
              <a:rPr lang="da-DK" sz="2000" dirty="0"/>
              <a:t>6920 </a:t>
            </a:r>
            <a:r>
              <a:rPr lang="da-DK" sz="2000" b="1" dirty="0"/>
              <a:t>Videbæk</a:t>
            </a:r>
            <a:r>
              <a:rPr lang="da-DK" sz="2000" dirty="0"/>
              <a:t>: cirka </a:t>
            </a:r>
            <a:r>
              <a:rPr lang="da-DK" sz="2000" dirty="0" smtClean="0"/>
              <a:t>4.200</a:t>
            </a:r>
          </a:p>
          <a:p>
            <a:pPr marL="0" lvl="0" indent="0">
              <a:buNone/>
            </a:pPr>
            <a:endParaRPr lang="da-DK" sz="1700" dirty="0"/>
          </a:p>
          <a:p>
            <a:pPr marL="0" indent="0">
              <a:buNone/>
            </a:pPr>
            <a:r>
              <a:rPr lang="da-DK" sz="2000" dirty="0" smtClean="0"/>
              <a:t>Ca. halvdelen af indbyggerne bor i landdistrikterne </a:t>
            </a:r>
            <a:endParaRPr lang="da-DK" sz="2000" dirty="0"/>
          </a:p>
        </p:txBody>
      </p:sp>
      <p:pic>
        <p:nvPicPr>
          <p:cNvPr id="8" name="Billede 7">
            <a:extLst>
              <a:ext uri="{FF2B5EF4-FFF2-40B4-BE49-F238E27FC236}">
                <a16:creationId xmlns:a16="http://schemas.microsoft.com/office/drawing/2014/main" id="{E125DA91-34C9-4449-B1CB-A6A059E965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13324" y="282137"/>
            <a:ext cx="1952692" cy="940185"/>
          </a:xfrm>
          <a:prstGeom prst="rect">
            <a:avLst/>
          </a:prstGeom>
        </p:spPr>
      </p:pic>
    </p:spTree>
    <p:extLst>
      <p:ext uri="{BB962C8B-B14F-4D97-AF65-F5344CB8AC3E}">
        <p14:creationId xmlns:p14="http://schemas.microsoft.com/office/powerpoint/2010/main" val="3692027073"/>
      </p:ext>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7C432AFE-B3D2-4BFF-BF8F-96C27AFF1AC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Et billede, der indeholder bygning, sort, sidder, rider&#10;&#10;Automatisk genereret beskrivelse">
            <a:extLst>
              <a:ext uri="{FF2B5EF4-FFF2-40B4-BE49-F238E27FC236}">
                <a16:creationId xmlns:a16="http://schemas.microsoft.com/office/drawing/2014/main" id="{1B37C86D-F555-4639-9368-CEDFDC10AAF3}"/>
              </a:ext>
            </a:extLst>
          </p:cNvPr>
          <p:cNvPicPr>
            <a:picLocks noChangeAspect="1" noChangeArrowheads="1"/>
          </p:cNvPicPr>
          <p:nvPr/>
        </p:nvPicPr>
        <p:blipFill rotWithShape="1">
          <a:blip r:embed="rId3">
            <a:alphaModFix amt="40000"/>
            <a:extLst>
              <a:ext uri="{28A0092B-C50C-407E-A947-70E740481C1C}">
                <a14:useLocalDpi xmlns:a14="http://schemas.microsoft.com/office/drawing/2010/main" val="0"/>
              </a:ext>
            </a:extLst>
          </a:blip>
          <a:srcRect t="15730"/>
          <a:stretch/>
        </p:blipFill>
        <p:spPr bwMode="auto">
          <a:xfrm>
            <a:off x="21" y="10"/>
            <a:ext cx="12191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7B4F6068-BFE7-4B93-9E2F-86A0814738A9}"/>
              </a:ext>
            </a:extLst>
          </p:cNvPr>
          <p:cNvSpPr>
            <a:spLocks noGrp="1"/>
          </p:cNvSpPr>
          <p:nvPr>
            <p:ph type="title"/>
          </p:nvPr>
        </p:nvSpPr>
        <p:spPr>
          <a:xfrm>
            <a:off x="841249" y="941832"/>
            <a:ext cx="10506456" cy="2057400"/>
          </a:xfrm>
        </p:spPr>
        <p:txBody>
          <a:bodyPr anchor="b">
            <a:normAutofit/>
          </a:bodyPr>
          <a:lstStyle/>
          <a:p>
            <a:r>
              <a:rPr lang="da-DK" sz="5000" dirty="0" smtClean="0"/>
              <a:t>Produktiv område  </a:t>
            </a:r>
            <a:endParaRPr lang="da-DK" sz="5000" dirty="0"/>
          </a:p>
        </p:txBody>
      </p:sp>
      <p:sp>
        <p:nvSpPr>
          <p:cNvPr id="73" name="Rectangle 72">
            <a:extLst>
              <a:ext uri="{FF2B5EF4-FFF2-40B4-BE49-F238E27FC236}">
                <a16:creationId xmlns:a16="http://schemas.microsoft.com/office/drawing/2014/main" id="{AF2F604E-43BE-4DC3-B983-E071523364F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5" name="Rectangle 74">
            <a:extLst>
              <a:ext uri="{FF2B5EF4-FFF2-40B4-BE49-F238E27FC236}">
                <a16:creationId xmlns:a16="http://schemas.microsoft.com/office/drawing/2014/main" id="{08C9B587-E65E-4B52-B37C-ABEBB6E8792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ladsholder til indhold 2">
            <a:extLst>
              <a:ext uri="{FF2B5EF4-FFF2-40B4-BE49-F238E27FC236}">
                <a16:creationId xmlns:a16="http://schemas.microsoft.com/office/drawing/2014/main" id="{A1643509-CD54-4B8E-B7C6-D3D645202E33}"/>
              </a:ext>
            </a:extLst>
          </p:cNvPr>
          <p:cNvSpPr>
            <a:spLocks noGrp="1"/>
          </p:cNvSpPr>
          <p:nvPr>
            <p:ph idx="1"/>
          </p:nvPr>
        </p:nvSpPr>
        <p:spPr>
          <a:xfrm>
            <a:off x="841248" y="3502152"/>
            <a:ext cx="10506456" cy="2670048"/>
          </a:xfrm>
        </p:spPr>
        <p:txBody>
          <a:bodyPr>
            <a:normAutofit/>
          </a:bodyPr>
          <a:lstStyle/>
          <a:p>
            <a:pPr lvl="0"/>
            <a:r>
              <a:rPr lang="da-DK" sz="2000" dirty="0"/>
              <a:t>Vores bidrag til BNP </a:t>
            </a:r>
            <a:r>
              <a:rPr lang="da-DK" sz="2000" dirty="0" smtClean="0"/>
              <a:t>per indbygger er 429.000 kr., som er det næsthøjeste i Region Midtjylland</a:t>
            </a:r>
          </a:p>
          <a:p>
            <a:pPr lvl="1"/>
            <a:r>
              <a:rPr lang="da-DK" sz="1600" dirty="0" smtClean="0"/>
              <a:t>Det er 31 % over landsgennemsnittet </a:t>
            </a:r>
            <a:endParaRPr lang="da-DK" sz="1400" dirty="0" smtClean="0"/>
          </a:p>
          <a:p>
            <a:pPr marL="3657600" lvl="8" indent="0">
              <a:buNone/>
            </a:pPr>
            <a:r>
              <a:rPr lang="da-DK" sz="1200" i="1" dirty="0" smtClean="0"/>
              <a:t>Kilde</a:t>
            </a:r>
            <a:r>
              <a:rPr lang="da-DK" sz="1200" i="1" dirty="0"/>
              <a:t>: KL -Kommunernes økonomiske udvikling i 2020</a:t>
            </a:r>
            <a:endParaRPr lang="da-DK" sz="1200" dirty="0" smtClean="0"/>
          </a:p>
          <a:p>
            <a:pPr lvl="0"/>
            <a:r>
              <a:rPr lang="da-DK" sz="2000" dirty="0" smtClean="0"/>
              <a:t>Lav </a:t>
            </a:r>
            <a:r>
              <a:rPr lang="da-DK" sz="2000" dirty="0"/>
              <a:t>ledighed </a:t>
            </a:r>
            <a:endParaRPr lang="da-DK" sz="2000" dirty="0" smtClean="0"/>
          </a:p>
          <a:p>
            <a:pPr lvl="1"/>
            <a:r>
              <a:rPr lang="da-DK" sz="1800" dirty="0" smtClean="0"/>
              <a:t>Maj 2022, </a:t>
            </a:r>
            <a:r>
              <a:rPr lang="da-DK" sz="1800" dirty="0"/>
              <a:t>ledighed på </a:t>
            </a:r>
            <a:r>
              <a:rPr lang="da-DK" sz="1800" dirty="0" smtClean="0"/>
              <a:t>1,4 % </a:t>
            </a:r>
            <a:r>
              <a:rPr lang="da-DK" sz="1800" dirty="0"/>
              <a:t>(landsplan på </a:t>
            </a:r>
            <a:r>
              <a:rPr lang="da-DK" sz="1800" dirty="0" smtClean="0"/>
              <a:t>2,4 %)</a:t>
            </a:r>
            <a:endParaRPr lang="da-DK" sz="1800" dirty="0"/>
          </a:p>
        </p:txBody>
      </p:sp>
      <p:pic>
        <p:nvPicPr>
          <p:cNvPr id="8" name="Billede 7">
            <a:extLst>
              <a:ext uri="{FF2B5EF4-FFF2-40B4-BE49-F238E27FC236}">
                <a16:creationId xmlns:a16="http://schemas.microsoft.com/office/drawing/2014/main" id="{238E5CA9-EB0A-49F1-8BFC-2D98251794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13324" y="282137"/>
            <a:ext cx="1952692" cy="940185"/>
          </a:xfrm>
          <a:prstGeom prst="rect">
            <a:avLst/>
          </a:prstGeom>
        </p:spPr>
      </p:pic>
      <p:sp>
        <p:nvSpPr>
          <p:cNvPr id="4" name="Rektangel 3"/>
          <p:cNvSpPr/>
          <p:nvPr/>
        </p:nvSpPr>
        <p:spPr>
          <a:xfrm>
            <a:off x="4558971" y="5191448"/>
            <a:ext cx="2153859" cy="276999"/>
          </a:xfrm>
          <a:prstGeom prst="rect">
            <a:avLst/>
          </a:prstGeom>
        </p:spPr>
        <p:txBody>
          <a:bodyPr wrap="none">
            <a:spAutoFit/>
          </a:bodyPr>
          <a:lstStyle/>
          <a:p>
            <a:r>
              <a:rPr lang="da-DK" sz="1200" dirty="0" smtClean="0"/>
              <a:t>www.statistikbanken.dk/AUP01</a:t>
            </a:r>
            <a:endParaRPr lang="da-DK" sz="1200" dirty="0"/>
          </a:p>
        </p:txBody>
      </p:sp>
    </p:spTree>
    <p:extLst>
      <p:ext uri="{BB962C8B-B14F-4D97-AF65-F5344CB8AC3E}">
        <p14:creationId xmlns:p14="http://schemas.microsoft.com/office/powerpoint/2010/main" val="3218264985"/>
      </p:ext>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1B37C86D-F555-4639-9368-CEDFDC10AA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0" y="0"/>
            <a:ext cx="11703055"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7B4F6068-BFE7-4B93-9E2F-86A0814738A9}"/>
              </a:ext>
            </a:extLst>
          </p:cNvPr>
          <p:cNvSpPr>
            <a:spLocks noGrp="1"/>
          </p:cNvSpPr>
          <p:nvPr>
            <p:ph type="title"/>
          </p:nvPr>
        </p:nvSpPr>
        <p:spPr/>
        <p:txBody>
          <a:bodyPr anchor="b">
            <a:normAutofit fontScale="90000"/>
          </a:bodyPr>
          <a:lstStyle/>
          <a:p>
            <a:r>
              <a:rPr lang="da-DK" sz="5000" dirty="0" smtClean="0"/>
              <a:t/>
            </a:r>
            <a:br>
              <a:rPr lang="da-DK" sz="5000" dirty="0" smtClean="0"/>
            </a:br>
            <a:r>
              <a:rPr lang="da-DK" sz="5000" dirty="0" smtClean="0"/>
              <a:t/>
            </a:r>
            <a:br>
              <a:rPr lang="da-DK" sz="5000" dirty="0" smtClean="0"/>
            </a:br>
            <a:r>
              <a:rPr lang="da-DK" sz="5000" b="1" dirty="0" smtClean="0"/>
              <a:t>Danmarks 10. </a:t>
            </a:r>
            <a:r>
              <a:rPr lang="da-DK" sz="5000" b="1" dirty="0"/>
              <a:t>bedste </a:t>
            </a:r>
            <a:r>
              <a:rPr lang="da-DK" sz="5000" b="1" dirty="0" smtClean="0"/>
              <a:t>erhvervsklima</a:t>
            </a:r>
            <a:br>
              <a:rPr lang="da-DK" sz="5000" b="1" dirty="0" smtClean="0"/>
            </a:br>
            <a:r>
              <a:rPr lang="da-DK" sz="5000" dirty="0" smtClean="0"/>
              <a:t> </a:t>
            </a:r>
            <a:r>
              <a:rPr lang="da-DK" sz="2000" dirty="0"/>
              <a:t>DI’s undersøgelse 2021</a:t>
            </a:r>
            <a:br>
              <a:rPr lang="da-DK" sz="2000" dirty="0"/>
            </a:br>
            <a:endParaRPr lang="da-DK" sz="2000" dirty="0"/>
          </a:p>
        </p:txBody>
      </p:sp>
      <p:sp>
        <p:nvSpPr>
          <p:cNvPr id="3" name="Pladsholder til indhold 2">
            <a:extLst>
              <a:ext uri="{FF2B5EF4-FFF2-40B4-BE49-F238E27FC236}">
                <a16:creationId xmlns:a16="http://schemas.microsoft.com/office/drawing/2014/main" id="{A1643509-CD54-4B8E-B7C6-D3D645202E33}"/>
              </a:ext>
            </a:extLst>
          </p:cNvPr>
          <p:cNvSpPr>
            <a:spLocks noGrp="1"/>
          </p:cNvSpPr>
          <p:nvPr>
            <p:ph idx="1"/>
          </p:nvPr>
        </p:nvSpPr>
        <p:spPr/>
        <p:txBody>
          <a:bodyPr>
            <a:normAutofit lnSpcReduction="10000"/>
          </a:bodyPr>
          <a:lstStyle/>
          <a:p>
            <a:pPr lvl="1"/>
            <a:r>
              <a:rPr lang="da-DK" b="1" dirty="0"/>
              <a:t>DI: Ringkøbing-Skjern er årets arbejdskraft-kommune </a:t>
            </a:r>
            <a:r>
              <a:rPr lang="da-DK" b="1" dirty="0" smtClean="0"/>
              <a:t>2021</a:t>
            </a:r>
          </a:p>
          <a:p>
            <a:pPr lvl="2"/>
            <a:r>
              <a:rPr lang="da-DK" dirty="0" smtClean="0"/>
              <a:t>Arbejdskraft-området </a:t>
            </a:r>
            <a:r>
              <a:rPr lang="da-DK" dirty="0"/>
              <a:t>er et højprioriteret område i Ringkøbing-Skjern, og især på svar fra virksomhederne om ”tiltrækning af arbejdskraft” og ”samarbejde mellem jobcenter og virksomheder” ligger kommunen helt i top, siger underdirektør og chef for Arbejdsmarked i DI Steen Nielsen</a:t>
            </a:r>
            <a:r>
              <a:rPr lang="da-DK" dirty="0" smtClean="0"/>
              <a:t>.</a:t>
            </a:r>
            <a:r>
              <a:rPr lang="da-DK" b="1" dirty="0" smtClean="0"/>
              <a:t/>
            </a:r>
            <a:br>
              <a:rPr lang="da-DK" b="1" dirty="0" smtClean="0"/>
            </a:br>
            <a:endParaRPr lang="da-DK" dirty="0" smtClean="0"/>
          </a:p>
          <a:p>
            <a:pPr lvl="1"/>
            <a:r>
              <a:rPr lang="da-DK" dirty="0" smtClean="0"/>
              <a:t>2</a:t>
            </a:r>
            <a:r>
              <a:rPr lang="da-DK" dirty="0"/>
              <a:t>. plads </a:t>
            </a:r>
            <a:r>
              <a:rPr lang="da-DK" dirty="0" smtClean="0"/>
              <a:t>i kategorien </a:t>
            </a:r>
            <a:r>
              <a:rPr lang="da-DK" b="1" dirty="0" smtClean="0"/>
              <a:t>”Overordnet erhvervsvenlighed </a:t>
            </a:r>
            <a:endParaRPr lang="da-DK" b="1" dirty="0"/>
          </a:p>
          <a:p>
            <a:pPr lvl="2"/>
            <a:r>
              <a:rPr lang="da-DK" dirty="0" smtClean="0"/>
              <a:t>Afspejler, om virksomhederne  generelt er tilfredse med kommunernes indsats for erhvervslivet  - samt om de vil anbefale andre virksomheder at etablere sig i kommunen </a:t>
            </a:r>
            <a:br>
              <a:rPr lang="da-DK" dirty="0" smtClean="0"/>
            </a:br>
            <a:endParaRPr lang="da-DK" dirty="0"/>
          </a:p>
          <a:p>
            <a:pPr lvl="1"/>
            <a:r>
              <a:rPr lang="da-DK" dirty="0"/>
              <a:t>6</a:t>
            </a:r>
            <a:r>
              <a:rPr lang="da-DK" dirty="0" smtClean="0"/>
              <a:t>. plads i kategorien </a:t>
            </a:r>
            <a:r>
              <a:rPr lang="da-DK" b="1" dirty="0" smtClean="0"/>
              <a:t>”Information </a:t>
            </a:r>
            <a:r>
              <a:rPr lang="da-DK" b="1" dirty="0"/>
              <a:t>og dialog med </a:t>
            </a:r>
            <a:r>
              <a:rPr lang="da-DK" b="1" dirty="0" smtClean="0"/>
              <a:t>kommunen”</a:t>
            </a:r>
          </a:p>
          <a:p>
            <a:pPr lvl="2"/>
            <a:r>
              <a:rPr lang="da-DK" dirty="0" smtClean="0"/>
              <a:t>Beskriver kommunens placering på spørgsmål om tilfredshed med dialogen med kommunens embedsmænd og politikere, samt kommunens formidling af væsentlig information til virksomhederne </a:t>
            </a:r>
            <a:endParaRPr lang="da-DK" dirty="0"/>
          </a:p>
        </p:txBody>
      </p:sp>
      <p:pic>
        <p:nvPicPr>
          <p:cNvPr id="8" name="Billede 7">
            <a:extLst>
              <a:ext uri="{FF2B5EF4-FFF2-40B4-BE49-F238E27FC236}">
                <a16:creationId xmlns:a16="http://schemas.microsoft.com/office/drawing/2014/main" id="{238E5CA9-EB0A-49F1-8BFC-2D98251794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13324" y="282137"/>
            <a:ext cx="1952692" cy="940185"/>
          </a:xfrm>
          <a:prstGeom prst="rect">
            <a:avLst/>
          </a:prstGeom>
        </p:spPr>
      </p:pic>
    </p:spTree>
    <p:extLst>
      <p:ext uri="{BB962C8B-B14F-4D97-AF65-F5344CB8AC3E}">
        <p14:creationId xmlns:p14="http://schemas.microsoft.com/office/powerpoint/2010/main" val="2735424012"/>
      </p:ext>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E5093ECC-8BEB-4546-A80D-0B48876623D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Billede 7">
            <a:extLst>
              <a:ext uri="{FF2B5EF4-FFF2-40B4-BE49-F238E27FC236}">
                <a16:creationId xmlns:a16="http://schemas.microsoft.com/office/drawing/2014/main" id="{238E5CA9-EB0A-49F1-8BFC-2D98251794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3324" y="282137"/>
            <a:ext cx="1952692" cy="940185"/>
          </a:xfrm>
          <a:prstGeom prst="rect">
            <a:avLst/>
          </a:prstGeom>
        </p:spPr>
      </p:pic>
      <p:pic>
        <p:nvPicPr>
          <p:cNvPr id="2" name="Billede 1"/>
          <p:cNvPicPr>
            <a:picLocks noChangeAspect="1"/>
          </p:cNvPicPr>
          <p:nvPr/>
        </p:nvPicPr>
        <p:blipFill>
          <a:blip r:embed="rId4"/>
          <a:stretch>
            <a:fillRect/>
          </a:stretch>
        </p:blipFill>
        <p:spPr>
          <a:xfrm>
            <a:off x="457200" y="1504459"/>
            <a:ext cx="11191461" cy="4776619"/>
          </a:xfrm>
          <a:prstGeom prst="rect">
            <a:avLst/>
          </a:prstGeom>
        </p:spPr>
      </p:pic>
    </p:spTree>
    <p:extLst>
      <p:ext uri="{BB962C8B-B14F-4D97-AF65-F5344CB8AC3E}">
        <p14:creationId xmlns:p14="http://schemas.microsoft.com/office/powerpoint/2010/main" val="2313275329"/>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7C432AFE-B3D2-4BFF-BF8F-96C27AFF1AC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a:extLst>
              <a:ext uri="{FF2B5EF4-FFF2-40B4-BE49-F238E27FC236}">
                <a16:creationId xmlns:a16="http://schemas.microsoft.com/office/drawing/2014/main" id="{D7EEF024-3C81-48D0-8E53-437272363D05}"/>
              </a:ext>
            </a:extLst>
          </p:cNvPr>
          <p:cNvPicPr>
            <a:picLocks noChangeAspect="1" noChangeArrowheads="1"/>
          </p:cNvPicPr>
          <p:nvPr/>
        </p:nvPicPr>
        <p:blipFill>
          <a:blip r:embed="rId3">
            <a:alphaModFix amt="31000"/>
            <a:extLst>
              <a:ext uri="{28A0092B-C50C-407E-A947-70E740481C1C}">
                <a14:useLocalDpi xmlns:a14="http://schemas.microsoft.com/office/drawing/2010/main" val="0"/>
              </a:ext>
            </a:extLst>
          </a:blip>
          <a:srcRect/>
          <a:stretch/>
        </p:blipFill>
        <p:spPr bwMode="auto">
          <a:xfrm>
            <a:off x="0" y="-1328048"/>
            <a:ext cx="12597481" cy="839832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CDDC60A7-6799-4AE8-B6EA-128DE9C33F1C}"/>
              </a:ext>
            </a:extLst>
          </p:cNvPr>
          <p:cNvSpPr>
            <a:spLocks noGrp="1"/>
          </p:cNvSpPr>
          <p:nvPr>
            <p:ph type="title"/>
          </p:nvPr>
        </p:nvSpPr>
        <p:spPr>
          <a:xfrm>
            <a:off x="841249" y="941832"/>
            <a:ext cx="10506456" cy="2057400"/>
          </a:xfrm>
          <a:noFill/>
          <a:extLst>
            <a:ext uri="{909E8E84-426E-40DD-AFC4-6F175D3DCCD1}">
              <a14:hiddenFill xmlns:a14="http://schemas.microsoft.com/office/drawing/2010/main">
                <a:solidFill>
                  <a:srgbClr val="FFFFFF"/>
                </a:solidFill>
              </a14:hiddenFill>
            </a:ext>
          </a:extLst>
        </p:spPr>
        <p:txBody>
          <a:bodyPr anchor="b">
            <a:normAutofit/>
          </a:bodyPr>
          <a:lstStyle/>
          <a:p>
            <a:r>
              <a:rPr lang="da-DK" sz="5400" dirty="0"/>
              <a:t>Ringkøbing-Skjern Erhvervsråd</a:t>
            </a:r>
            <a:endParaRPr lang="da-DK" sz="5000" dirty="0"/>
          </a:p>
        </p:txBody>
      </p:sp>
      <p:sp>
        <p:nvSpPr>
          <p:cNvPr id="137" name="Rectangle 136">
            <a:extLst>
              <a:ext uri="{FF2B5EF4-FFF2-40B4-BE49-F238E27FC236}">
                <a16:creationId xmlns:a16="http://schemas.microsoft.com/office/drawing/2014/main" id="{AF2F604E-43BE-4DC3-B983-E071523364F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9" name="Rectangle 138">
            <a:extLst>
              <a:ext uri="{FF2B5EF4-FFF2-40B4-BE49-F238E27FC236}">
                <a16:creationId xmlns:a16="http://schemas.microsoft.com/office/drawing/2014/main" id="{08C9B587-E65E-4B52-B37C-ABEBB6E8792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ladsholder til indhold 2">
            <a:extLst>
              <a:ext uri="{FF2B5EF4-FFF2-40B4-BE49-F238E27FC236}">
                <a16:creationId xmlns:a16="http://schemas.microsoft.com/office/drawing/2014/main" id="{C76A220A-5E38-46B8-8268-6BAA7D6926FB}"/>
              </a:ext>
            </a:extLst>
          </p:cNvPr>
          <p:cNvSpPr>
            <a:spLocks noGrp="1"/>
          </p:cNvSpPr>
          <p:nvPr>
            <p:ph idx="1"/>
          </p:nvPr>
        </p:nvSpPr>
        <p:spPr>
          <a:xfrm>
            <a:off x="841248" y="3502152"/>
            <a:ext cx="10506456" cy="2670048"/>
          </a:xfrm>
        </p:spPr>
        <p:txBody>
          <a:bodyPr>
            <a:normAutofit/>
          </a:bodyPr>
          <a:lstStyle/>
          <a:p>
            <a:pPr lvl="0"/>
            <a:r>
              <a:rPr lang="da-DK" sz="2000" dirty="0"/>
              <a:t>Godt 500 virksomheder er medlem af Ringkøbing-Skjern Erhvervsråd</a:t>
            </a:r>
          </a:p>
          <a:p>
            <a:pPr lvl="0"/>
            <a:r>
              <a:rPr lang="da-DK" sz="2000" dirty="0"/>
              <a:t>Erhvervsrådet er erhvervslivets egen lokale interesseorganisation og fokuserer på at styrke erhvervslivets konkurrenceevne og vækstbetingelser</a:t>
            </a:r>
          </a:p>
          <a:p>
            <a:pPr lvl="0"/>
            <a:r>
              <a:rPr lang="da-DK" sz="2000" dirty="0"/>
              <a:t>Indgang til ny viden om og hjælp til udfordringer</a:t>
            </a:r>
          </a:p>
          <a:p>
            <a:pPr lvl="0"/>
            <a:r>
              <a:rPr lang="da-DK" sz="2000" dirty="0"/>
              <a:t>Netværk indenfor mange brancher</a:t>
            </a:r>
          </a:p>
          <a:p>
            <a:pPr lvl="0"/>
            <a:r>
              <a:rPr lang="da-DK" sz="2000" dirty="0"/>
              <a:t>Vejledning indenfor blandt andet iværksætteri, rekruttering, </a:t>
            </a:r>
            <a:r>
              <a:rPr lang="da-DK" sz="2000" dirty="0" err="1"/>
              <a:t>tilflytterjobordning</a:t>
            </a:r>
            <a:r>
              <a:rPr lang="da-DK" sz="2000" dirty="0"/>
              <a:t>, bæredygtighed og </a:t>
            </a:r>
            <a:r>
              <a:rPr lang="da-DK" sz="2000" dirty="0" err="1"/>
              <a:t>matchmaking</a:t>
            </a:r>
            <a:r>
              <a:rPr lang="da-DK" sz="2000" dirty="0"/>
              <a:t> med studerende</a:t>
            </a:r>
          </a:p>
          <a:p>
            <a:pPr lvl="0"/>
            <a:endParaRPr lang="da-DK" sz="2000" dirty="0"/>
          </a:p>
        </p:txBody>
      </p:sp>
      <p:pic>
        <p:nvPicPr>
          <p:cNvPr id="11" name="Billede 10">
            <a:extLst>
              <a:ext uri="{FF2B5EF4-FFF2-40B4-BE49-F238E27FC236}">
                <a16:creationId xmlns:a16="http://schemas.microsoft.com/office/drawing/2014/main" id="{1E91D402-2FE5-43E8-BA92-43169D58CC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17161" y="256032"/>
            <a:ext cx="1952692" cy="940185"/>
          </a:xfrm>
          <a:prstGeom prst="rect">
            <a:avLst/>
          </a:prstGeom>
        </p:spPr>
      </p:pic>
    </p:spTree>
    <p:extLst>
      <p:ext uri="{BB962C8B-B14F-4D97-AF65-F5344CB8AC3E}">
        <p14:creationId xmlns:p14="http://schemas.microsoft.com/office/powerpoint/2010/main" val="228720353"/>
      </p:ext>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7C432AFE-B3D2-4BFF-BF8F-96C27AFF1AC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Et billede, der indeholder person, mand, udendørs, forbereder&#10;&#10;Automatisk genereret beskrivelse">
            <a:extLst>
              <a:ext uri="{FF2B5EF4-FFF2-40B4-BE49-F238E27FC236}">
                <a16:creationId xmlns:a16="http://schemas.microsoft.com/office/drawing/2014/main" id="{8FDE2D1A-B61D-4E89-9A46-796D342715B4}"/>
              </a:ext>
            </a:extLst>
          </p:cNvPr>
          <p:cNvPicPr>
            <a:picLocks noChangeAspect="1" noChangeArrowheads="1"/>
          </p:cNvPicPr>
          <p:nvPr/>
        </p:nvPicPr>
        <p:blipFill rotWithShape="1">
          <a:blip r:embed="rId3">
            <a:alphaModFix amt="40000"/>
            <a:extLst>
              <a:ext uri="{28A0092B-C50C-407E-A947-70E740481C1C}">
                <a14:useLocalDpi xmlns:a14="http://schemas.microsoft.com/office/drawing/2010/main" val="0"/>
              </a:ext>
            </a:extLst>
          </a:blip>
          <a:srcRect t="4881" b="17799"/>
          <a:stretch/>
        </p:blipFill>
        <p:spPr bwMode="auto">
          <a:xfrm>
            <a:off x="20" y="10"/>
            <a:ext cx="12191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CDDC60A7-6799-4AE8-B6EA-128DE9C33F1C}"/>
              </a:ext>
            </a:extLst>
          </p:cNvPr>
          <p:cNvSpPr>
            <a:spLocks noGrp="1"/>
          </p:cNvSpPr>
          <p:nvPr>
            <p:ph type="title"/>
          </p:nvPr>
        </p:nvSpPr>
        <p:spPr>
          <a:xfrm>
            <a:off x="841249" y="941832"/>
            <a:ext cx="10506456" cy="2057400"/>
          </a:xfrm>
        </p:spPr>
        <p:txBody>
          <a:bodyPr anchor="b">
            <a:normAutofit/>
          </a:bodyPr>
          <a:lstStyle/>
          <a:p>
            <a:r>
              <a:rPr lang="da-DK" sz="5000"/>
              <a:t>Fire styrkepositioner</a:t>
            </a:r>
          </a:p>
        </p:txBody>
      </p:sp>
      <p:sp>
        <p:nvSpPr>
          <p:cNvPr id="137" name="Rectangle 136">
            <a:extLst>
              <a:ext uri="{FF2B5EF4-FFF2-40B4-BE49-F238E27FC236}">
                <a16:creationId xmlns:a16="http://schemas.microsoft.com/office/drawing/2014/main" id="{AF2F604E-43BE-4DC3-B983-E071523364F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9" name="Rectangle 138">
            <a:extLst>
              <a:ext uri="{FF2B5EF4-FFF2-40B4-BE49-F238E27FC236}">
                <a16:creationId xmlns:a16="http://schemas.microsoft.com/office/drawing/2014/main" id="{08C9B587-E65E-4B52-B37C-ABEBB6E8792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ladsholder til indhold 2">
            <a:extLst>
              <a:ext uri="{FF2B5EF4-FFF2-40B4-BE49-F238E27FC236}">
                <a16:creationId xmlns:a16="http://schemas.microsoft.com/office/drawing/2014/main" id="{C76A220A-5E38-46B8-8268-6BAA7D6926FB}"/>
              </a:ext>
            </a:extLst>
          </p:cNvPr>
          <p:cNvSpPr>
            <a:spLocks noGrp="1"/>
          </p:cNvSpPr>
          <p:nvPr>
            <p:ph idx="1"/>
          </p:nvPr>
        </p:nvSpPr>
        <p:spPr>
          <a:xfrm>
            <a:off x="841248" y="3502152"/>
            <a:ext cx="10506456" cy="2670048"/>
          </a:xfrm>
        </p:spPr>
        <p:txBody>
          <a:bodyPr>
            <a:normAutofit/>
          </a:bodyPr>
          <a:lstStyle/>
          <a:p>
            <a:r>
              <a:rPr lang="da-DK" sz="2000" dirty="0"/>
              <a:t>Bæredygtig energi</a:t>
            </a:r>
          </a:p>
          <a:p>
            <a:pPr lvl="0"/>
            <a:r>
              <a:rPr lang="da-DK" sz="2000" dirty="0"/>
              <a:t>Produktionsindustri</a:t>
            </a:r>
          </a:p>
          <a:p>
            <a:pPr lvl="0"/>
            <a:r>
              <a:rPr lang="da-DK" sz="2000" dirty="0"/>
              <a:t>Landbrug og fødevarer</a:t>
            </a:r>
          </a:p>
          <a:p>
            <a:r>
              <a:rPr lang="da-DK" sz="2000" dirty="0"/>
              <a:t>Turisme</a:t>
            </a:r>
          </a:p>
          <a:p>
            <a:pPr marL="0" indent="0">
              <a:buNone/>
            </a:pPr>
            <a:endParaRPr lang="da-DK" sz="2000" dirty="0"/>
          </a:p>
        </p:txBody>
      </p:sp>
      <p:pic>
        <p:nvPicPr>
          <p:cNvPr id="11" name="Billede 10">
            <a:extLst>
              <a:ext uri="{FF2B5EF4-FFF2-40B4-BE49-F238E27FC236}">
                <a16:creationId xmlns:a16="http://schemas.microsoft.com/office/drawing/2014/main" id="{1E91D402-2FE5-43E8-BA92-43169D58CC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13324" y="282137"/>
            <a:ext cx="1952692" cy="940185"/>
          </a:xfrm>
          <a:prstGeom prst="rect">
            <a:avLst/>
          </a:prstGeom>
        </p:spPr>
      </p:pic>
    </p:spTree>
    <p:extLst>
      <p:ext uri="{BB962C8B-B14F-4D97-AF65-F5344CB8AC3E}">
        <p14:creationId xmlns:p14="http://schemas.microsoft.com/office/powerpoint/2010/main" val="1316204088"/>
      </p:ext>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3913</TotalTime>
  <Words>1481</Words>
  <Application>Microsoft Office PowerPoint</Application>
  <PresentationFormat>Widescreen</PresentationFormat>
  <Paragraphs>177</Paragraphs>
  <Slides>19</Slides>
  <Notes>19</Notes>
  <HiddenSlides>0</HiddenSlides>
  <MMClips>0</MMClips>
  <ScaleCrop>false</ScaleCrop>
  <HeadingPairs>
    <vt:vector size="6" baseType="variant">
      <vt:variant>
        <vt:lpstr>Benyttede skrifttyper</vt:lpstr>
      </vt:variant>
      <vt:variant>
        <vt:i4>4</vt:i4>
      </vt:variant>
      <vt:variant>
        <vt:lpstr>Tema</vt:lpstr>
      </vt:variant>
      <vt:variant>
        <vt:i4>1</vt:i4>
      </vt:variant>
      <vt:variant>
        <vt:lpstr>Slidetitler</vt:lpstr>
      </vt:variant>
      <vt:variant>
        <vt:i4>19</vt:i4>
      </vt:variant>
    </vt:vector>
  </HeadingPairs>
  <TitlesOfParts>
    <vt:vector size="24" baseType="lpstr">
      <vt:lpstr>Arial</vt:lpstr>
      <vt:lpstr>Calibri</vt:lpstr>
      <vt:lpstr>Calibri Light</vt:lpstr>
      <vt:lpstr>Olsen Light</vt:lpstr>
      <vt:lpstr>Office-tema</vt:lpstr>
      <vt:lpstr>PowerPoint-præsentation</vt:lpstr>
      <vt:lpstr>Find Filmarkivet på rserhverv.dk</vt:lpstr>
      <vt:lpstr>PLADS til dig og din virksomhed </vt:lpstr>
      <vt:lpstr>Ca. 56.200 indbyggere</vt:lpstr>
      <vt:lpstr>Produktiv område  </vt:lpstr>
      <vt:lpstr>  Danmarks 10. bedste erhvervsklima  DI’s undersøgelse 2021 </vt:lpstr>
      <vt:lpstr>PowerPoint-præsentation</vt:lpstr>
      <vt:lpstr>Ringkøbing-Skjern Erhvervsråd</vt:lpstr>
      <vt:lpstr>Fire styrkepositioner</vt:lpstr>
      <vt:lpstr>Stærk indenfor bæredygtig energi</vt:lpstr>
      <vt:lpstr>Fossilfri i 2040 (Statens mål er 2050)</vt:lpstr>
      <vt:lpstr>Stærk indenfor produktion</vt:lpstr>
      <vt:lpstr>Digital Tranformation Lab – indviet 6. september 2021 i Skjern </vt:lpstr>
      <vt:lpstr>DTL Skjern-  fokus på "digitale tvillinger" </vt:lpstr>
      <vt:lpstr>Stærk indenfor landbrug og fødevarer</vt:lpstr>
      <vt:lpstr>Stærk indenfor turisme</vt:lpstr>
      <vt:lpstr>Det særlige vestjyske DNA</vt:lpstr>
      <vt:lpstr>Skal din virksomhed til Ringkøbing-Skjern?</vt:lpstr>
      <vt:lpstr>PowerPoint-præsentation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Karina Skovsgaard Nielsen</dc:creator>
  <cp:lastModifiedBy>Henning Nørgaard Klausen</cp:lastModifiedBy>
  <cp:revision>165</cp:revision>
  <cp:lastPrinted>2022-03-11T07:12:38Z</cp:lastPrinted>
  <dcterms:created xsi:type="dcterms:W3CDTF">2020-05-25T09:33:41Z</dcterms:created>
  <dcterms:modified xsi:type="dcterms:W3CDTF">2022-07-13T13:10:46Z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oudStatistics_StoryID">
    <vt:lpwstr>25fee24f-07be-49cf-99f3-23c240ea3e33</vt:lpwstr>
  </property>
</Properties>
</file>